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478" r:id="rId3"/>
    <p:sldId id="489" r:id="rId4"/>
    <p:sldId id="518" r:id="rId5"/>
    <p:sldId id="519" r:id="rId6"/>
    <p:sldId id="520" r:id="rId7"/>
    <p:sldId id="521" r:id="rId8"/>
    <p:sldId id="523" r:id="rId9"/>
    <p:sldId id="540" r:id="rId10"/>
    <p:sldId id="541" r:id="rId11"/>
    <p:sldId id="543" r:id="rId12"/>
    <p:sldId id="524" r:id="rId13"/>
    <p:sldId id="542" r:id="rId14"/>
    <p:sldId id="544" r:id="rId15"/>
    <p:sldId id="525" r:id="rId16"/>
    <p:sldId id="545" r:id="rId17"/>
    <p:sldId id="547" r:id="rId18"/>
    <p:sldId id="526" r:id="rId19"/>
    <p:sldId id="548" r:id="rId20"/>
    <p:sldId id="549" r:id="rId21"/>
    <p:sldId id="530" r:id="rId22"/>
    <p:sldId id="552" r:id="rId23"/>
    <p:sldId id="551" r:id="rId24"/>
    <p:sldId id="550" r:id="rId25"/>
    <p:sldId id="554" r:id="rId26"/>
    <p:sldId id="555" r:id="rId27"/>
    <p:sldId id="556" r:id="rId28"/>
    <p:sldId id="505" r:id="rId29"/>
  </p:sldIdLst>
  <p:sldSz cx="12192000" cy="6858000"/>
  <p:notesSz cx="6858000" cy="9144000"/>
  <p:embeddedFontLst>
    <p:embeddedFont>
      <p:font typeface="思源黑体 CN Bold" panose="020B0800000000000000" pitchFamily="34" charset="-122"/>
      <p:bold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4" userDrawn="1">
          <p15:clr>
            <a:srgbClr val="A4A3A4"/>
          </p15:clr>
        </p15:guide>
        <p15:guide id="2" pos="10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5C"/>
    <a:srgbClr val="3187C6"/>
    <a:srgbClr val="F7C15D"/>
    <a:srgbClr val="DDECF7"/>
    <a:srgbClr val="F2F2F2"/>
    <a:srgbClr val="CDE3F3"/>
    <a:srgbClr val="004A82"/>
    <a:srgbClr val="FFFFFF"/>
    <a:srgbClr val="65A7D9"/>
    <a:srgbClr val="1D4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7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78" y="948"/>
      </p:cViewPr>
      <p:guideLst>
        <p:guide orient="horz" pos="2204"/>
        <p:guide pos="101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-157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96.xml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 userDrawn="1"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 userDrawn="1"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25" name="斜纹 2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7" name="斜纹 26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8" name="斜纹 27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文框 5"/>
          <p:cNvSpPr/>
          <p:nvPr userDrawn="1"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7" name="图文框 6"/>
          <p:cNvSpPr/>
          <p:nvPr userDrawn="1"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9355728" y="734801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081859" y="3343888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011796" y="994551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495193" y="5120532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623171" y="401820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2023905" y="5898758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96108" y="4367027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6" name="斜纹 15"/>
          <p:cNvSpPr/>
          <p:nvPr userDrawn="1"/>
        </p:nvSpPr>
        <p:spPr>
          <a:xfrm rot="18776160" flipH="1">
            <a:off x="-1805110" y="6254702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7" name="斜纹 16"/>
          <p:cNvSpPr/>
          <p:nvPr userDrawn="1"/>
        </p:nvSpPr>
        <p:spPr>
          <a:xfrm rot="18776160" flipH="1">
            <a:off x="-2100751" y="672206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8" name="斜纹 17"/>
          <p:cNvSpPr/>
          <p:nvPr userDrawn="1"/>
        </p:nvSpPr>
        <p:spPr>
          <a:xfrm rot="7976160" flipH="1">
            <a:off x="9786700" y="6879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9" name="斜纹 18"/>
          <p:cNvSpPr/>
          <p:nvPr userDrawn="1"/>
        </p:nvSpPr>
        <p:spPr>
          <a:xfrm rot="7976160" flipH="1">
            <a:off x="10434646" y="-74052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10162194" y="1753182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720F0-B823-4B60-8E45-2EA48F4D96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2DCE8-BB96-407C-A723-39F591FD62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47.xml"/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tags" Target="../tags/tag46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6.png"/><Relationship Id="rId3" Type="http://schemas.openxmlformats.org/officeDocument/2006/relationships/tags" Target="../tags/tag49.xml"/><Relationship Id="rId2" Type="http://schemas.openxmlformats.org/officeDocument/2006/relationships/image" Target="../media/image25.png"/><Relationship Id="rId1" Type="http://schemas.openxmlformats.org/officeDocument/2006/relationships/tags" Target="../tags/tag48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tags" Target="../tags/tag52.xml"/><Relationship Id="rId3" Type="http://schemas.openxmlformats.org/officeDocument/2006/relationships/image" Target="../media/image27.png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9.png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tags" Target="../tags/tag59.xml"/><Relationship Id="rId7" Type="http://schemas.openxmlformats.org/officeDocument/2006/relationships/image" Target="../media/image32.png"/><Relationship Id="rId6" Type="http://schemas.openxmlformats.org/officeDocument/2006/relationships/tags" Target="../tags/tag58.xml"/><Relationship Id="rId5" Type="http://schemas.openxmlformats.org/officeDocument/2006/relationships/image" Target="../media/image31.png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image" Target="../media/image30.png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55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image" Target="../media/image6.png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image" Target="../media/image34.png"/><Relationship Id="rId12" Type="http://schemas.openxmlformats.org/officeDocument/2006/relationships/slideLayout" Target="../slideLayouts/slideLayout9.xml"/><Relationship Id="rId11" Type="http://schemas.openxmlformats.org/officeDocument/2006/relationships/image" Target="../media/image36.png"/><Relationship Id="rId10" Type="http://schemas.openxmlformats.org/officeDocument/2006/relationships/tags" Target="../tags/tag66.xml"/><Relationship Id="rId1" Type="http://schemas.openxmlformats.org/officeDocument/2006/relationships/tags" Target="../tags/tag60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7.png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8.png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tags" Target="../tags/tag73.xml"/><Relationship Id="rId3" Type="http://schemas.openxmlformats.org/officeDocument/2006/relationships/image" Target="../media/image39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41.png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44.png"/><Relationship Id="rId6" Type="http://schemas.openxmlformats.org/officeDocument/2006/relationships/tags" Target="../tags/tag79.xml"/><Relationship Id="rId5" Type="http://schemas.openxmlformats.org/officeDocument/2006/relationships/image" Target="../media/image43.png"/><Relationship Id="rId4" Type="http://schemas.openxmlformats.org/officeDocument/2006/relationships/tags" Target="../tags/tag78.xml"/><Relationship Id="rId3" Type="http://schemas.openxmlformats.org/officeDocument/2006/relationships/image" Target="../media/image42.png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tags" Target="../tags/tag82.xml"/><Relationship Id="rId3" Type="http://schemas.openxmlformats.org/officeDocument/2006/relationships/image" Target="../media/image45.png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tags" Target="../tags/tag87.xml"/><Relationship Id="rId7" Type="http://schemas.openxmlformats.org/officeDocument/2006/relationships/image" Target="../media/image49.png"/><Relationship Id="rId6" Type="http://schemas.openxmlformats.org/officeDocument/2006/relationships/tags" Target="../tags/tag86.xml"/><Relationship Id="rId5" Type="http://schemas.openxmlformats.org/officeDocument/2006/relationships/image" Target="../media/image48.png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image" Target="../media/image47.png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83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51.png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52.png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tags" Target="../tags/tag94.xml"/><Relationship Id="rId3" Type="http://schemas.openxmlformats.org/officeDocument/2006/relationships/image" Target="../media/image53.png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9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4.png"/><Relationship Id="rId27" Type="http://schemas.openxmlformats.org/officeDocument/2006/relationships/slideLayout" Target="../slideLayouts/slideLayout9.xml"/><Relationship Id="rId26" Type="http://schemas.openxmlformats.org/officeDocument/2006/relationships/tags" Target="../tags/tag21.xml"/><Relationship Id="rId25" Type="http://schemas.openxmlformats.org/officeDocument/2006/relationships/tags" Target="../tags/tag20.xml"/><Relationship Id="rId24" Type="http://schemas.openxmlformats.org/officeDocument/2006/relationships/image" Target="../media/image11.png"/><Relationship Id="rId23" Type="http://schemas.openxmlformats.org/officeDocument/2006/relationships/tags" Target="../tags/tag19.xml"/><Relationship Id="rId22" Type="http://schemas.openxmlformats.org/officeDocument/2006/relationships/tags" Target="../tags/tag18.xml"/><Relationship Id="rId21" Type="http://schemas.openxmlformats.org/officeDocument/2006/relationships/image" Target="../media/image10.png"/><Relationship Id="rId20" Type="http://schemas.openxmlformats.org/officeDocument/2006/relationships/tags" Target="../tags/tag17.xml"/><Relationship Id="rId2" Type="http://schemas.openxmlformats.org/officeDocument/2006/relationships/tags" Target="../tags/tag5.xml"/><Relationship Id="rId19" Type="http://schemas.openxmlformats.org/officeDocument/2006/relationships/tags" Target="../tags/tag16.xml"/><Relationship Id="rId18" Type="http://schemas.openxmlformats.org/officeDocument/2006/relationships/image" Target="../media/image9.png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image" Target="../media/image8.png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image" Target="../media/image7.png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image" Target="../media/image14.png"/><Relationship Id="rId7" Type="http://schemas.openxmlformats.org/officeDocument/2006/relationships/tags" Target="../tags/tag26.xml"/><Relationship Id="rId6" Type="http://schemas.openxmlformats.org/officeDocument/2006/relationships/image" Target="../media/image13.png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12.png"/><Relationship Id="rId2" Type="http://schemas.openxmlformats.org/officeDocument/2006/relationships/tags" Target="../tags/tag23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30.xml"/><Relationship Id="rId3" Type="http://schemas.openxmlformats.org/officeDocument/2006/relationships/image" Target="../media/image15.png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.xml"/><Relationship Id="rId6" Type="http://schemas.openxmlformats.org/officeDocument/2006/relationships/tags" Target="../tags/tag34.xml"/><Relationship Id="rId5" Type="http://schemas.openxmlformats.org/officeDocument/2006/relationships/image" Target="../media/image17.png"/><Relationship Id="rId4" Type="http://schemas.openxmlformats.org/officeDocument/2006/relationships/tags" Target="../tags/tag33.xml"/><Relationship Id="rId3" Type="http://schemas.openxmlformats.org/officeDocument/2006/relationships/image" Target="../media/image16.png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7" Type="http://schemas.openxmlformats.org/officeDocument/2006/relationships/tags" Target="../tags/tag39.xml"/><Relationship Id="rId6" Type="http://schemas.openxmlformats.org/officeDocument/2006/relationships/image" Target="../media/image19.png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image" Target="../media/image18.png"/><Relationship Id="rId1" Type="http://schemas.openxmlformats.org/officeDocument/2006/relationships/tags" Target="../tags/tag3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image" Target="../media/image22.png"/><Relationship Id="rId6" Type="http://schemas.openxmlformats.org/officeDocument/2006/relationships/tags" Target="../tags/tag43.xml"/><Relationship Id="rId5" Type="http://schemas.openxmlformats.org/officeDocument/2006/relationships/image" Target="../media/image21.png"/><Relationship Id="rId4" Type="http://schemas.openxmlformats.org/officeDocument/2006/relationships/tags" Target="../tags/tag42.xml"/><Relationship Id="rId3" Type="http://schemas.openxmlformats.org/officeDocument/2006/relationships/image" Target="../media/image20.png"/><Relationship Id="rId2" Type="http://schemas.openxmlformats.org/officeDocument/2006/relationships/tags" Target="../tags/tag41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355728" y="734801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081859" y="3343888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95193" y="5120532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23905" y="5898758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96108" y="4367027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8" name="斜纹 37"/>
          <p:cNvSpPr/>
          <p:nvPr/>
        </p:nvSpPr>
        <p:spPr>
          <a:xfrm rot="18776160" flipH="1">
            <a:off x="-1805110" y="6254702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9" name="斜纹 38"/>
          <p:cNvSpPr/>
          <p:nvPr/>
        </p:nvSpPr>
        <p:spPr>
          <a:xfrm rot="18776160" flipH="1">
            <a:off x="-2100751" y="672206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4" name="斜纹 43"/>
          <p:cNvSpPr/>
          <p:nvPr/>
        </p:nvSpPr>
        <p:spPr>
          <a:xfrm rot="7976160" flipH="1">
            <a:off x="9786700" y="14251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5" name="斜纹 44"/>
          <p:cNvSpPr/>
          <p:nvPr/>
        </p:nvSpPr>
        <p:spPr>
          <a:xfrm rot="7976160" flipH="1">
            <a:off x="10434646" y="-74052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155315" y="2764155"/>
            <a:ext cx="5706745" cy="971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ctr"/>
            <a:r>
              <a:rPr lang="zh-CN" altLang="en-US" sz="5400" dirty="0">
                <a:solidFill>
                  <a:srgbClr val="3187C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基于强化学习的蜂鸟采蜜智能体</a:t>
            </a:r>
            <a:endParaRPr lang="zh-CN" altLang="en-US" sz="5400" dirty="0">
              <a:solidFill>
                <a:srgbClr val="3187C6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576511" y="2952725"/>
            <a:ext cx="309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5400" b="1" dirty="0">
              <a:solidFill>
                <a:srgbClr val="123046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682519" y="3944295"/>
            <a:ext cx="45199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B1D2B"/>
                </a:solidFill>
              </a:rPr>
              <a:t>汇报人：朱正阳</a:t>
            </a:r>
            <a:endParaRPr lang="zh-CN" altLang="en-US" sz="1600" dirty="0">
              <a:solidFill>
                <a:srgbClr val="0B1D2B"/>
              </a:solidFill>
            </a:endParaRPr>
          </a:p>
          <a:p>
            <a:pPr algn="ctr"/>
            <a:r>
              <a:rPr lang="zh-CN" altLang="en-US" sz="1600" dirty="0">
                <a:solidFill>
                  <a:srgbClr val="0B1D2B"/>
                </a:solidFill>
              </a:rPr>
              <a:t>引擎：</a:t>
            </a:r>
            <a:r>
              <a:rPr lang="en-US" altLang="zh-CN" sz="1600" dirty="0">
                <a:solidFill>
                  <a:srgbClr val="0B1D2B"/>
                </a:solidFill>
              </a:rPr>
              <a:t>Unity</a:t>
            </a:r>
            <a:endParaRPr lang="en-US" altLang="zh-CN" sz="1600" dirty="0">
              <a:solidFill>
                <a:srgbClr val="0B1D2B"/>
              </a:solidFill>
            </a:endParaRPr>
          </a:p>
          <a:p>
            <a:pPr algn="ctr"/>
            <a:r>
              <a:rPr lang="zh-CN" altLang="en-US" sz="1600" dirty="0">
                <a:solidFill>
                  <a:srgbClr val="0B1D2B"/>
                </a:solidFill>
              </a:rPr>
              <a:t>强化学习工具包</a:t>
            </a:r>
            <a:r>
              <a:rPr lang="en-US" altLang="zh-CN" sz="1600" dirty="0">
                <a:solidFill>
                  <a:srgbClr val="0B1D2B"/>
                </a:solidFill>
              </a:rPr>
              <a:t>/</a:t>
            </a:r>
            <a:r>
              <a:rPr lang="zh-CN" altLang="en-US" sz="1600" dirty="0">
                <a:solidFill>
                  <a:srgbClr val="0B1D2B"/>
                </a:solidFill>
              </a:rPr>
              <a:t>框架：</a:t>
            </a:r>
            <a:r>
              <a:rPr lang="en-US" altLang="zh-CN" sz="1600" dirty="0">
                <a:solidFill>
                  <a:srgbClr val="0B1D2B"/>
                </a:solidFill>
              </a:rPr>
              <a:t>ML-Agents/Tensorflow</a:t>
            </a:r>
            <a:endParaRPr lang="en-US" altLang="zh-CN" sz="1600" dirty="0">
              <a:solidFill>
                <a:srgbClr val="0B1D2B"/>
              </a:solidFill>
            </a:endParaRPr>
          </a:p>
          <a:p>
            <a:pPr algn="ctr"/>
            <a:r>
              <a:rPr lang="zh-CN" altLang="en-US" sz="1600" dirty="0">
                <a:solidFill>
                  <a:srgbClr val="0B1D2B"/>
                </a:solidFill>
              </a:rPr>
              <a:t>算法：</a:t>
            </a:r>
            <a:r>
              <a:rPr lang="en-US" altLang="zh-CN" sz="1600" dirty="0">
                <a:solidFill>
                  <a:srgbClr val="0B1D2B"/>
                </a:solidFill>
              </a:rPr>
              <a:t>PPO</a:t>
            </a:r>
            <a:endParaRPr lang="en-US" altLang="zh-CN" sz="1600" dirty="0">
              <a:solidFill>
                <a:srgbClr val="0B1D2B"/>
              </a:solidFill>
            </a:endParaRPr>
          </a:p>
          <a:p>
            <a:pPr algn="ctr"/>
            <a:endParaRPr lang="en-US" altLang="zh-CN" sz="1600" dirty="0">
              <a:solidFill>
                <a:srgbClr val="0B1D2B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55716" y="5651374"/>
            <a:ext cx="34131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汇报日期</a:t>
            </a:r>
            <a:r>
              <a:rPr lang="en-US" altLang="zh-CN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 2023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年</a:t>
            </a:r>
            <a:r>
              <a:rPr lang="en-US" altLang="zh-CN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6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月</a:t>
            </a:r>
            <a:r>
              <a:rPr lang="en-US" altLang="zh-CN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13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日</a:t>
            </a:r>
            <a:endParaRPr lang="zh-CN" altLang="en-US" sz="1800" dirty="0">
              <a:solidFill>
                <a:srgbClr val="0B1D2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162194" y="1753182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475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355C"/>
                </a:solidFill>
              </a:rPr>
              <a:t>具体内容：状态信息与动作空间</a:t>
            </a:r>
            <a:r>
              <a:rPr lang="en-US" altLang="zh-CN" sz="2400" dirty="0">
                <a:solidFill>
                  <a:srgbClr val="00355C"/>
                </a:solidFill>
              </a:rPr>
              <a:t>	</a:t>
            </a:r>
            <a:endParaRPr lang="en-US" altLang="zh-CN" sz="2400" dirty="0">
              <a:solidFill>
                <a:srgbClr val="00355C"/>
              </a:solidFill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53225" y="688340"/>
            <a:ext cx="4762500" cy="5436235"/>
          </a:xfrm>
          <a:prstGeom prst="rect">
            <a:avLst/>
          </a:prstGeom>
        </p:spPr>
      </p:pic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pic>
        <p:nvPicPr>
          <p:cNvPr id="2" name="图片 1" descr="Cache_-1b26a175d28eca71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815" y="3206750"/>
            <a:ext cx="4482465" cy="2524760"/>
          </a:xfrm>
          <a:prstGeom prst="rect">
            <a:avLst/>
          </a:prstGeom>
        </p:spPr>
      </p:pic>
      <p:sp>
        <p:nvSpPr>
          <p:cNvPr id="4" name="文本框 60"/>
          <p:cNvSpPr/>
          <p:nvPr>
            <p:custDataLst>
              <p:tags r:id="rId4"/>
            </p:custDataLst>
          </p:nvPr>
        </p:nvSpPr>
        <p:spPr>
          <a:xfrm rot="10800000" flipV="1">
            <a:off x="673735" y="1430655"/>
            <a:ext cx="5546725" cy="206819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状态信息：鸟的中心位置、鸟喙位置、已经获得的花蜜数量、速度向量。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动作空间：偏航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(Yaw)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角度和速度、俯冲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(Pitch)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角度和速度、施加的力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(moveForce)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7498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355C"/>
                </a:solidFill>
              </a:rPr>
              <a:t>具体内容：观察、感知环境</a:t>
            </a:r>
            <a:r>
              <a:rPr lang="en-US" altLang="zh-CN" sz="2400" dirty="0">
                <a:solidFill>
                  <a:srgbClr val="00355C"/>
                </a:solidFill>
              </a:rPr>
              <a:t>(CollectObservation)	</a:t>
            </a:r>
            <a:endParaRPr lang="en-US" altLang="zh-CN" sz="2400" dirty="0">
              <a:solidFill>
                <a:srgbClr val="00355C"/>
              </a:solidFill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11875" y="1372235"/>
            <a:ext cx="5693410" cy="4843780"/>
          </a:xfrm>
          <a:prstGeom prst="rect">
            <a:avLst/>
          </a:prstGeom>
        </p:spPr>
      </p:pic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2285" y="1264920"/>
            <a:ext cx="5740400" cy="48431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384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355C"/>
                </a:solidFill>
              </a:rPr>
              <a:t>具体内容：观察向量</a:t>
            </a:r>
            <a:r>
              <a:rPr lang="en-US" altLang="zh-CN" sz="2400" dirty="0">
                <a:solidFill>
                  <a:srgbClr val="00355C"/>
                </a:solidFill>
              </a:rPr>
              <a:t>(10</a:t>
            </a:r>
            <a:r>
              <a:rPr lang="zh-CN" altLang="en-US" sz="2400" dirty="0">
                <a:solidFill>
                  <a:srgbClr val="00355C"/>
                </a:solidFill>
              </a:rPr>
              <a:t>维</a:t>
            </a:r>
            <a:r>
              <a:rPr lang="en-US" altLang="zh-CN" sz="2400" dirty="0">
                <a:solidFill>
                  <a:srgbClr val="00355C"/>
                </a:solidFill>
              </a:rPr>
              <a:t>)	</a:t>
            </a:r>
            <a:endParaRPr lang="en-US" altLang="zh-CN" sz="2400" dirty="0">
              <a:solidFill>
                <a:srgbClr val="00355C"/>
              </a:solidFill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7" name="文本框 60"/>
          <p:cNvSpPr/>
          <p:nvPr>
            <p:custDataLst>
              <p:tags r:id="rId1"/>
            </p:custDataLst>
          </p:nvPr>
        </p:nvSpPr>
        <p:spPr>
          <a:xfrm>
            <a:off x="56515" y="2037080"/>
            <a:ext cx="9575800" cy="343789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相对旋转四元数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 relativeRotation(x,y,z,w)		(4)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指向花向量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 toFlower(x,y,z)			(3)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位置对齐程度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 positionAlignment			(1)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喙对齐程度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 beakTipAlignment			(1)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914400" lvl="2" indent="457200" algn="l">
              <a:lnSpc>
                <a:spcPct val="125000"/>
              </a:lnSpc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——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在喙部端正面对花蜜时（向量相反）奖励更大，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914400" lvl="2" indent="457200" algn="l">
              <a:lnSpc>
                <a:spcPct val="125000"/>
              </a:lnSpc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可以根据对齐程度作为奖励项系数。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距最近目标相对远离程度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 relativeDistance 		(1)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914400" lvl="2" indent="457200" algn="l">
              <a:lnSpc>
                <a:spcPct val="125000"/>
              </a:lnSpc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——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可以奖励相对距离更近的情况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914400" lvl="2" indent="457200" algn="l">
              <a:lnSpc>
                <a:spcPct val="125000"/>
              </a:lnSpc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914400" lvl="2" indent="457200" algn="l">
              <a:lnSpc>
                <a:spcPct val="125000"/>
              </a:lnSpc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鸟喙对齐程度系数的引入使得在奖励的引导下，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914400" lvl="2" indent="457200" algn="l">
              <a:lnSpc>
                <a:spcPct val="125000"/>
              </a:lnSpc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动作更加拟真化。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914400" lvl="2" indent="457200" algn="l">
              <a:lnSpc>
                <a:spcPct val="125000"/>
              </a:lnSpc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15175" y="3974465"/>
            <a:ext cx="3260725" cy="12363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303770" y="2249170"/>
            <a:ext cx="4349115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38887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355C"/>
                </a:solidFill>
              </a:rPr>
              <a:t>具体内容：传感器</a:t>
            </a:r>
            <a:r>
              <a:rPr lang="en-US" altLang="zh-CN" sz="2400" dirty="0">
                <a:solidFill>
                  <a:srgbClr val="00355C"/>
                </a:solidFill>
              </a:rPr>
              <a:t>(Sensor)</a:t>
            </a:r>
            <a:endParaRPr lang="en-US" altLang="zh-CN" sz="2400" dirty="0">
              <a:solidFill>
                <a:srgbClr val="00355C"/>
              </a:solidFill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7" name="文本框 60"/>
          <p:cNvSpPr/>
          <p:nvPr>
            <p:custDataLst>
              <p:tags r:id="rId1"/>
            </p:custDataLst>
          </p:nvPr>
        </p:nvSpPr>
        <p:spPr>
          <a:xfrm>
            <a:off x="-367030" y="2160270"/>
            <a:ext cx="4654550" cy="334264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457200" algn="l">
              <a:lnSpc>
                <a:spcPct val="125000"/>
              </a:lnSpc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射线传感器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(RayCastSensor)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，用于感知周围环境与碰撞信息。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914400" lvl="2" indent="457200" algn="l">
              <a:lnSpc>
                <a:spcPct val="125000"/>
              </a:lnSpc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包括前方扇形射线、上和下两个射线传感器。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49800" y="1212215"/>
            <a:ext cx="6762750" cy="45802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6625" y="5051425"/>
            <a:ext cx="3822700" cy="114808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355C"/>
                </a:solidFill>
              </a:rPr>
              <a:t>具体内容：奖励函数</a:t>
            </a:r>
            <a:endParaRPr lang="zh-CN" altLang="en-US" sz="2400" dirty="0">
              <a:solidFill>
                <a:srgbClr val="00355C"/>
              </a:solidFill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" name="文本框 60"/>
          <p:cNvSpPr/>
          <p:nvPr>
            <p:custDataLst>
              <p:tags r:id="rId3"/>
            </p:custDataLst>
          </p:nvPr>
        </p:nvSpPr>
        <p:spPr>
          <a:xfrm rot="10800000" flipV="1">
            <a:off x="425450" y="1668145"/>
            <a:ext cx="4911725" cy="409384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触发停留事件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(OnTriggerStay)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:当智能体的碰撞体触碰到花蜜的时候，有可能是身体的任意部分接触。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需要确定是否为鸟喙部分进入，并捕捉鸟喙与花开口方向对齐程度。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奖励规则函数：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惩罚项，限制碰撞到地面、环境边界：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64810" y="693420"/>
            <a:ext cx="5894070" cy="5506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6125" y="3594100"/>
            <a:ext cx="4674235" cy="4845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2935" y="4474210"/>
            <a:ext cx="4841875" cy="3943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34678" y="687205"/>
            <a:ext cx="4145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355C"/>
                </a:solidFill>
              </a:rPr>
              <a:t>具体内容：决策、动作、拟真</a:t>
            </a:r>
            <a:endParaRPr lang="en-US" altLang="zh-CN" sz="2400" dirty="0">
              <a:solidFill>
                <a:srgbClr val="00355C"/>
              </a:solidFill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59325" y="757555"/>
            <a:ext cx="7054850" cy="5342255"/>
          </a:xfrm>
          <a:prstGeom prst="rect">
            <a:avLst/>
          </a:prstGeom>
        </p:spPr>
      </p:pic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" name="文本框 60"/>
          <p:cNvSpPr/>
          <p:nvPr>
            <p:custDataLst>
              <p:tags r:id="rId3"/>
            </p:custDataLst>
          </p:nvPr>
        </p:nvSpPr>
        <p:spPr>
          <a:xfrm rot="10800000" flipV="1">
            <a:off x="241300" y="1445895"/>
            <a:ext cx="4911725" cy="409384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endParaRPr kumimoji="0" lang="zh-CN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87170" y="1566545"/>
            <a:ext cx="2000250" cy="457200"/>
          </a:xfrm>
          <a:prstGeom prst="rect">
            <a:avLst/>
          </a:prstGeom>
        </p:spPr>
      </p:pic>
      <p:sp>
        <p:nvSpPr>
          <p:cNvPr id="11" name="文本框 60"/>
          <p:cNvSpPr/>
          <p:nvPr>
            <p:custDataLst>
              <p:tags r:id="rId6"/>
            </p:custDataLst>
          </p:nvPr>
        </p:nvSpPr>
        <p:spPr>
          <a:xfrm rot="10800000" flipV="1">
            <a:off x="0" y="2252345"/>
            <a:ext cx="4403725" cy="42354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接收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维动作向量，并用物理学方式更新状态。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为了使得蜂鸟动作更加拟真，而非突兀的切换动作、速率阶跃，增加平滑速率，控制加速度平滑递增：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代入可得：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文本框 60"/>
          <p:cNvSpPr/>
          <p:nvPr>
            <p:custDataLst>
              <p:tags r:id="rId7"/>
            </p:custDataLst>
          </p:nvPr>
        </p:nvSpPr>
        <p:spPr>
          <a:xfrm rot="10800000" flipV="1">
            <a:off x="95250" y="1153795"/>
            <a:ext cx="4403725" cy="42354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马尔可夫策略分布：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22070" y="3908425"/>
            <a:ext cx="2571115" cy="787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0770" y="5243195"/>
            <a:ext cx="34798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536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355C"/>
                </a:solidFill>
              </a:rPr>
              <a:t>具体内容：</a:t>
            </a:r>
            <a:r>
              <a:rPr lang="zh-CN" sz="2400" dirty="0">
                <a:solidFill>
                  <a:srgbClr val="00355C"/>
                </a:solidFill>
              </a:rPr>
              <a:t>启发式控制与输入控制兼容</a:t>
            </a:r>
            <a:endParaRPr lang="zh-CN" sz="2400" dirty="0">
              <a:solidFill>
                <a:srgbClr val="00355C"/>
              </a:solidFill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" name="文本框 60"/>
          <p:cNvSpPr/>
          <p:nvPr>
            <p:custDataLst>
              <p:tags r:id="rId1"/>
            </p:custDataLst>
          </p:nvPr>
        </p:nvSpPr>
        <p:spPr>
          <a:xfrm>
            <a:off x="580390" y="1785620"/>
            <a:ext cx="4770120" cy="361632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兼容训练模式和启发式控制，即允许玩家手动控制蜂鸟。</a:t>
            </a:r>
            <a:endParaRPr kumimoji="0" lang="zh-CN" sz="14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在后续还可以引入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AI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对战人机功能。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启发式控制主要通过按键捕获，将动作决策传递给物理更新的函数。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14975" y="1069975"/>
            <a:ext cx="5435600" cy="49739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61880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355C"/>
                </a:solidFill>
              </a:rPr>
              <a:t>具体内容：</a:t>
            </a:r>
            <a:r>
              <a:rPr lang="en-US" altLang="zh-CN" sz="2400" dirty="0">
                <a:solidFill>
                  <a:srgbClr val="00355C"/>
                </a:solidFill>
              </a:rPr>
              <a:t>EpisodeBegin</a:t>
            </a:r>
            <a:r>
              <a:rPr lang="zh-CN" altLang="en-US" sz="2400" dirty="0">
                <a:solidFill>
                  <a:srgbClr val="00355C"/>
                </a:solidFill>
              </a:rPr>
              <a:t>重置与随机初始化</a:t>
            </a:r>
            <a:endParaRPr lang="zh-CN" altLang="en-US" sz="2400" dirty="0">
              <a:solidFill>
                <a:srgbClr val="00355C"/>
              </a:solidFill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" name="文本框 60"/>
          <p:cNvSpPr/>
          <p:nvPr>
            <p:custDataLst>
              <p:tags r:id="rId1"/>
            </p:custDataLst>
          </p:nvPr>
        </p:nvSpPr>
        <p:spPr>
          <a:xfrm>
            <a:off x="669290" y="1785620"/>
            <a:ext cx="2770505" cy="390779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在一个训练回合(Episode)开始的时候，重置这个智能体。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将智能体清空速度状态、采蜜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累计奖励，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并且在训练模式下，重置小鸟所处的FlowerArea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，并重新计算当前最近的花。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48380" y="1212215"/>
            <a:ext cx="7258050" cy="47980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5059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355C"/>
                </a:solidFill>
              </a:rPr>
              <a:t>具体内容：启发式随机搜索合适位置</a:t>
            </a:r>
            <a:endParaRPr lang="zh-CN" sz="2400" dirty="0">
              <a:solidFill>
                <a:srgbClr val="00355C"/>
              </a:solidFill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" name="文本框 60"/>
          <p:cNvSpPr/>
          <p:nvPr>
            <p:custDataLst>
              <p:tags r:id="rId1"/>
            </p:custDataLst>
          </p:nvPr>
        </p:nvSpPr>
        <p:spPr>
          <a:xfrm>
            <a:off x="692150" y="1069975"/>
            <a:ext cx="8909050" cy="42862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考虑最大递归深度地、启发式随机搜索合理空间位置：需满足具有合理的碰撞情况。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设置随机参数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inFrontFlower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，以概率的形式确定随机得到的朝向与花开口朝向的关系。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5940" y="1718945"/>
            <a:ext cx="5290185" cy="44742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81675" y="1718945"/>
            <a:ext cx="5817235" cy="44208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384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355C"/>
                </a:solidFill>
              </a:rPr>
              <a:t>具体内容：随机化花簇状态</a:t>
            </a:r>
            <a:endParaRPr lang="zh-CN" sz="2400" dirty="0">
              <a:solidFill>
                <a:srgbClr val="00355C"/>
              </a:solidFill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" name="文本框 60"/>
          <p:cNvSpPr/>
          <p:nvPr>
            <p:custDataLst>
              <p:tags r:id="rId1"/>
            </p:custDataLst>
          </p:nvPr>
        </p:nvSpPr>
        <p:spPr>
          <a:xfrm>
            <a:off x="844550" y="2414905"/>
            <a:ext cx="4095750" cy="338709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在一个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Episode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训练结束后，除了清除智能体速度状态、随机初始化位置以外，环境也应当随机初始化。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随机初始化花簇的花束个数、花束的旋转朝向、花簇的生成位置。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确保每次的环境都是随机初始化，得到更加合理的训练结果。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53025" y="1069975"/>
            <a:ext cx="6851650" cy="492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355C"/>
                </a:solidFill>
              </a:rPr>
              <a:t>课题背景</a:t>
            </a:r>
            <a:endParaRPr lang="zh-CN" altLang="en-US" sz="2400" dirty="0">
              <a:solidFill>
                <a:srgbClr val="00355C"/>
              </a:solidFill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91" name="文本框 60"/>
          <p:cNvSpPr/>
          <p:nvPr>
            <p:custDataLst>
              <p:tags r:id="rId1"/>
            </p:custDataLst>
          </p:nvPr>
        </p:nvSpPr>
        <p:spPr>
          <a:xfrm>
            <a:off x="1340485" y="1480185"/>
            <a:ext cx="9069070" cy="338137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游戏中的智能体是重要组成部分。智能体可以在帮助新手学习游戏玩法、提高游戏技巧，起到引导作用。另一方面可以通过强度控制，提供竞技挑战。（王者荣耀绝悟人机）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在实现智能体的其他算法中，常见的有决策树、有限状态机（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FSM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）等。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但是往往需要复杂的逻辑流程控制，提高开发难度。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indent="457200" algn="l">
              <a:lnSpc>
                <a:spcPct val="125000"/>
              </a:lnSpc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93" name="图片 192" descr="IMG_0371(20230611-14591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020" y="2546350"/>
            <a:ext cx="4132580" cy="3371215"/>
          </a:xfrm>
          <a:prstGeom prst="rect">
            <a:avLst/>
          </a:prstGeom>
        </p:spPr>
      </p:pic>
      <p:pic>
        <p:nvPicPr>
          <p:cNvPr id="194" name="图片 193" descr="IMG_0373(20230611-15014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0" y="3307080"/>
            <a:ext cx="4438650" cy="22669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5974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00355C"/>
                </a:solidFill>
              </a:rPr>
              <a:t>训练过程：模型选择、</a:t>
            </a:r>
            <a:r>
              <a:rPr lang="zh-CN" altLang="en-US" sz="2400" dirty="0">
                <a:solidFill>
                  <a:srgbClr val="00355C"/>
                </a:solidFill>
                <a:sym typeface="+mn-ea"/>
              </a:rPr>
              <a:t>策略选择、</a:t>
            </a:r>
            <a:r>
              <a:rPr lang="zh-CN" altLang="en-US" sz="2400" dirty="0">
                <a:solidFill>
                  <a:srgbClr val="00355C"/>
                </a:solidFill>
              </a:rPr>
              <a:t>参数设置</a:t>
            </a:r>
            <a:endParaRPr lang="en-US" altLang="zh-CN" sz="2400" dirty="0">
              <a:solidFill>
                <a:srgbClr val="00355C"/>
              </a:solidFill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7" name="文本框 60"/>
          <p:cNvSpPr/>
          <p:nvPr>
            <p:custDataLst>
              <p:tags r:id="rId1"/>
            </p:custDataLst>
          </p:nvPr>
        </p:nvSpPr>
        <p:spPr>
          <a:xfrm>
            <a:off x="407670" y="1224915"/>
            <a:ext cx="8704580" cy="62166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AnacondaPrompt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中，激活虚拟环境、设置配置参数，指定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PPO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算法、批和缓冲区大小、线性学习率、隐藏层维度、隐藏层数等信息。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22935" y="2028825"/>
            <a:ext cx="4914900" cy="3590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00425" y="2001520"/>
            <a:ext cx="4235450" cy="3784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38900" y="2592705"/>
            <a:ext cx="5220335" cy="27419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355C"/>
                </a:solidFill>
              </a:rPr>
              <a:t>训练过程：加速训练</a:t>
            </a:r>
            <a:endParaRPr lang="en-US" sz="2400" dirty="0">
              <a:solidFill>
                <a:srgbClr val="00355C"/>
              </a:solidFill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7" name="文本框 60"/>
          <p:cNvSpPr/>
          <p:nvPr>
            <p:custDataLst>
              <p:tags r:id="rId1"/>
            </p:custDataLst>
          </p:nvPr>
        </p:nvSpPr>
        <p:spPr>
          <a:xfrm>
            <a:off x="407670" y="1224915"/>
            <a:ext cx="3605530" cy="371411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endParaRPr kumimoji="0" lang="zh-CN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为了加速训练过程，复制了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8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份独立的训练场景。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并且将将物理时间缩放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(TimeScale)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提高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30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倍。这并不会负面影响得到的奖励。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91000" y="2867025"/>
            <a:ext cx="7397750" cy="2738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96410" y="1372235"/>
            <a:ext cx="7099300" cy="12255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3992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355C"/>
                </a:solidFill>
              </a:rPr>
              <a:t>训练结果：模型</a:t>
            </a:r>
            <a:r>
              <a:rPr lang="en-US" altLang="zh-CN" sz="2400" dirty="0">
                <a:solidFill>
                  <a:srgbClr val="00355C"/>
                </a:solidFill>
              </a:rPr>
              <a:t>(NN Model)</a:t>
            </a:r>
            <a:endParaRPr lang="en-US" altLang="zh-CN" sz="2400" dirty="0">
              <a:solidFill>
                <a:srgbClr val="00355C"/>
              </a:solidFill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31280" y="785495"/>
            <a:ext cx="5085080" cy="5287010"/>
          </a:xfrm>
          <a:prstGeom prst="rect">
            <a:avLst/>
          </a:prstGeom>
        </p:spPr>
      </p:pic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" name="文本框 60"/>
          <p:cNvSpPr/>
          <p:nvPr>
            <p:custDataLst>
              <p:tags r:id="rId3"/>
            </p:custDataLst>
          </p:nvPr>
        </p:nvSpPr>
        <p:spPr>
          <a:xfrm>
            <a:off x="407670" y="1212215"/>
            <a:ext cx="5446395" cy="59245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迭代模型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最大迭代次数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500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万次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：后续可以考虑梯度能力模型。（类似王者荣耀段位绝悟人机）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52925" y="2329815"/>
            <a:ext cx="1786255" cy="1551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22935" y="4053205"/>
            <a:ext cx="5702935" cy="1469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43585" y="2720975"/>
            <a:ext cx="3397250" cy="11226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384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00355C"/>
                </a:solidFill>
              </a:rPr>
              <a:t>训练结果：</a:t>
            </a:r>
            <a:r>
              <a:rPr lang="zh-CN" altLang="en-US" sz="24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+mn-ea"/>
                <a:sym typeface="+mn-lt"/>
              </a:rPr>
              <a:t>累计奖励折线图</a:t>
            </a:r>
            <a:endParaRPr lang="zh-CN" altLang="en-US" sz="240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" name="文本框 60"/>
          <p:cNvSpPr/>
          <p:nvPr>
            <p:custDataLst>
              <p:tags r:id="rId1"/>
            </p:custDataLst>
          </p:nvPr>
        </p:nvSpPr>
        <p:spPr>
          <a:xfrm>
            <a:off x="1159510" y="891540"/>
            <a:ext cx="9476740" cy="120840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在初始的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0~800k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步迭代过程中，奖励累计一直为负数。这是由于在随机化智能体的决策中，我对惩罚项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碰撞墙体、地面、出界等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设置较大。</a:t>
            </a:r>
            <a:r>
              <a:rPr lang="zh-CN" altLang="en-US" sz="16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前</a:t>
            </a:r>
            <a:r>
              <a:rPr lang="en-US" altLang="zh-CN" sz="16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200</a:t>
            </a:r>
            <a:r>
              <a:rPr lang="zh-CN" altLang="en-US" sz="16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万次训练结果如下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84860" y="2099945"/>
            <a:ext cx="10369550" cy="37915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384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00355C"/>
                </a:solidFill>
              </a:rPr>
              <a:t>训练结果：</a:t>
            </a:r>
            <a:r>
              <a:rPr lang="zh-CN" altLang="en-US" sz="24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+mn-ea"/>
                <a:sym typeface="+mn-lt"/>
              </a:rPr>
              <a:t>累计奖励折线图</a:t>
            </a:r>
            <a:endParaRPr lang="zh-CN" altLang="en-US" sz="240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" name="文本框 60"/>
          <p:cNvSpPr/>
          <p:nvPr>
            <p:custDataLst>
              <p:tags r:id="rId1"/>
            </p:custDataLst>
          </p:nvPr>
        </p:nvSpPr>
        <p:spPr>
          <a:xfrm>
            <a:off x="1159510" y="891540"/>
            <a:ext cx="9476740" cy="120840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200~400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万的训练中，由于部分参数可以训练时调整，我将单个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Episode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的训练最大步数提高到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倍。得到的累计奖励也对应的在一段时间后趋向于两倍。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320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万次的时候，我将场景复制到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16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份，出现短暂的累计奖励骤降情况，猜测可能是初始化到过多惩罚情况。在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400~500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万次以后，又将单个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Episode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的训练最大步数恢复到原来。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4670" y="2785745"/>
            <a:ext cx="11122025" cy="29013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38341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00355C"/>
                </a:solidFill>
              </a:rPr>
              <a:t>训练结果：</a:t>
            </a:r>
            <a:r>
              <a:rPr lang="en-US" altLang="zh-CN" sz="24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+mn-ea"/>
                <a:sym typeface="+mn-lt"/>
              </a:rPr>
              <a:t>Val_loss</a:t>
            </a:r>
            <a:r>
              <a:rPr lang="zh-CN" altLang="en-US" sz="24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+mn-ea"/>
                <a:sym typeface="+mn-lt"/>
              </a:rPr>
              <a:t>折线图</a:t>
            </a:r>
            <a:endParaRPr lang="zh-CN" altLang="en-US" sz="240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" name="文本框 60"/>
          <p:cNvSpPr/>
          <p:nvPr>
            <p:custDataLst>
              <p:tags r:id="rId1"/>
            </p:custDataLst>
          </p:nvPr>
        </p:nvSpPr>
        <p:spPr>
          <a:xfrm>
            <a:off x="1159510" y="891540"/>
            <a:ext cx="9476740" cy="120840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Val_Loss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150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万轮以后开始收敛。为了提高模型收敛速度，可以采用折现回报的方式。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46760" y="2427605"/>
            <a:ext cx="10791190" cy="28117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2805" y="1750695"/>
            <a:ext cx="540575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400" dirty="0">
                <a:solidFill>
                  <a:srgbClr val="00355C"/>
                </a:solidFill>
              </a:rPr>
              <a:t>实验总结与后续工作</a:t>
            </a:r>
            <a:endParaRPr lang="zh-CN" sz="240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" name="文本框 60"/>
          <p:cNvSpPr/>
          <p:nvPr>
            <p:custDataLst>
              <p:tags r:id="rId1"/>
            </p:custDataLst>
          </p:nvPr>
        </p:nvSpPr>
        <p:spPr>
          <a:xfrm>
            <a:off x="1159510" y="891540"/>
            <a:ext cx="9476740" cy="343662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lang="zh-CN" altLang="en-US" sz="16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本实验主要完成了对智能体对环境的感知、惩罚奖励规则、启发式随机搜索与初始化状态、动作空间与决策的物理更新等内容，在</a:t>
            </a:r>
            <a:r>
              <a:rPr lang="en-US" altLang="zh-CN" sz="16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Unity</a:t>
            </a:r>
            <a:r>
              <a:rPr lang="zh-CN" altLang="en-US" sz="16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引擎中使用</a:t>
            </a:r>
            <a:r>
              <a:rPr lang="en-US" altLang="zh-CN" sz="16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MLAgents</a:t>
            </a:r>
            <a:r>
              <a:rPr lang="zh-CN" altLang="en-US" sz="16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强化学习工具包，通过设定</a:t>
            </a:r>
            <a:r>
              <a:rPr lang="en-US" altLang="zh-CN" sz="16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PPO</a:t>
            </a:r>
            <a:r>
              <a:rPr lang="zh-CN" altLang="en-US" sz="16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算法在训练了</a:t>
            </a:r>
            <a:r>
              <a:rPr lang="en-US" altLang="zh-CN" sz="16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r>
              <a:rPr lang="zh-CN" altLang="en-US" sz="16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小时、</a:t>
            </a:r>
            <a:r>
              <a:rPr lang="en-US" altLang="zh-CN" sz="16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500</a:t>
            </a:r>
            <a:r>
              <a:rPr lang="zh-CN" altLang="en-US" sz="16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万轮后得到了较为可观的采蜜蜂鸟的模型。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训练完成的模型在蜂鸟上体现出了强化学习的强大：由于动作空间的连续性而非离散性，难以使用状态机或者决策树的方式调整。强化学习的算法使得模型对输出连续向量空间成为了可能。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后续工作：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——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目前是单一场景中单一蜂鸟采蜜，没有考虑到多只蜂鸟同时盯上一束花时的竞争关系行为。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后续可以采用自对弈的方式进行对抗学习。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——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由于启发式控制输入目前来说，不够优秀，人类玩家无法超过蜂鸟智能体。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可以采用模型强度评估系统，针对不同迭代次数的模型，得到不同难度的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AI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，从而应用到更为实际的游戏中。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355728" y="734801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081859" y="3343888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95193" y="5120532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23905" y="5898758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96108" y="4367027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8" name="斜纹 37"/>
          <p:cNvSpPr/>
          <p:nvPr/>
        </p:nvSpPr>
        <p:spPr>
          <a:xfrm rot="18776160" flipH="1">
            <a:off x="-1805110" y="6254702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9" name="斜纹 38"/>
          <p:cNvSpPr/>
          <p:nvPr/>
        </p:nvSpPr>
        <p:spPr>
          <a:xfrm rot="18776160" flipH="1">
            <a:off x="-2100751" y="672206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4" name="斜纹 43"/>
          <p:cNvSpPr/>
          <p:nvPr/>
        </p:nvSpPr>
        <p:spPr>
          <a:xfrm rot="7976160" flipH="1">
            <a:off x="9786700" y="14251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5" name="斜纹 44"/>
          <p:cNvSpPr/>
          <p:nvPr/>
        </p:nvSpPr>
        <p:spPr>
          <a:xfrm rot="7976160" flipH="1">
            <a:off x="10434646" y="-74052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193256" y="2871752"/>
            <a:ext cx="58054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00355C"/>
                </a:solidFill>
                <a:ea typeface="思源黑体 CN Bold" panose="020B0800000000000000" pitchFamily="34" charset="-122"/>
              </a:rPr>
              <a:t>感谢观看</a:t>
            </a:r>
            <a:endParaRPr lang="zh-CN" altLang="en-US" sz="6600" b="1" dirty="0">
              <a:solidFill>
                <a:srgbClr val="00355C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162194" y="1753182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355C"/>
                </a:solidFill>
              </a:rPr>
              <a:t>课题背景</a:t>
            </a:r>
            <a:endParaRPr lang="zh-CN" altLang="en-US" sz="2400" dirty="0">
              <a:solidFill>
                <a:srgbClr val="00355C"/>
              </a:solidFill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91" name="文本框 60"/>
          <p:cNvSpPr/>
          <p:nvPr>
            <p:custDataLst>
              <p:tags r:id="rId1"/>
            </p:custDataLst>
          </p:nvPr>
        </p:nvSpPr>
        <p:spPr>
          <a:xfrm>
            <a:off x="1340485" y="1480185"/>
            <a:ext cx="8935720" cy="81978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随着机器学习、数据挖掘等快速发展，数据驱动决策在金融、医疗领域崭露头角。</a:t>
            </a:r>
            <a:endParaRPr kumimoji="0" lang="zh-CN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强化学习算法能自动完成数据建模，依据数据直接产生决策。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 descr="IMG_03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" y="2423795"/>
            <a:ext cx="5807075" cy="3378200"/>
          </a:xfrm>
          <a:prstGeom prst="rect">
            <a:avLst/>
          </a:prstGeom>
        </p:spPr>
      </p:pic>
      <p:sp>
        <p:nvSpPr>
          <p:cNvPr id="3" name="文本框 60"/>
          <p:cNvSpPr/>
          <p:nvPr>
            <p:custDataLst>
              <p:tags r:id="rId3"/>
            </p:custDataLst>
          </p:nvPr>
        </p:nvSpPr>
        <p:spPr>
          <a:xfrm>
            <a:off x="7204075" y="2728595"/>
            <a:ext cx="4028440" cy="293370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强化学习基本框架，包含智能体、环境、反馈、状态空间、动作空间等。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	</a:t>
            </a:r>
            <a:r>
              <a:rPr kumimoji="0" 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从框架中感知当前环境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，执行一个决策动作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，得到新的状态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s’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和反馈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。通过一系列决策获得最佳的累计反馈。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5669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355C"/>
                </a:solidFill>
              </a:rPr>
              <a:t>马尔可夫决策模型：序贯决策的数学模型</a:t>
            </a:r>
            <a:endParaRPr lang="zh-CN" altLang="en-US" sz="2400" dirty="0">
              <a:solidFill>
                <a:srgbClr val="00355C"/>
              </a:solidFill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5" name="文本框 60"/>
          <p:cNvSpPr/>
          <p:nvPr>
            <p:custDataLst>
              <p:tags r:id="rId1"/>
            </p:custDataLst>
          </p:nvPr>
        </p:nvSpPr>
        <p:spPr>
          <a:xfrm>
            <a:off x="1340485" y="1212215"/>
            <a:ext cx="5794375" cy="39624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状态序列：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10255" y="1181735"/>
            <a:ext cx="2352675" cy="552450"/>
          </a:xfrm>
          <a:prstGeom prst="rect">
            <a:avLst/>
          </a:prstGeom>
        </p:spPr>
      </p:pic>
      <p:sp>
        <p:nvSpPr>
          <p:cNvPr id="7" name="文本框 60"/>
          <p:cNvSpPr/>
          <p:nvPr>
            <p:custDataLst>
              <p:tags r:id="rId4"/>
            </p:custDataLst>
          </p:nvPr>
        </p:nvSpPr>
        <p:spPr>
          <a:xfrm>
            <a:off x="1340485" y="1566545"/>
            <a:ext cx="2395220" cy="42545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动作序列：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10255" y="1608455"/>
            <a:ext cx="2581275" cy="428625"/>
          </a:xfrm>
          <a:prstGeom prst="rect">
            <a:avLst/>
          </a:prstGeom>
        </p:spPr>
      </p:pic>
      <p:sp>
        <p:nvSpPr>
          <p:cNvPr id="9" name="文本框 60"/>
          <p:cNvSpPr/>
          <p:nvPr>
            <p:custDataLst>
              <p:tags r:id="rId7"/>
            </p:custDataLst>
          </p:nvPr>
        </p:nvSpPr>
        <p:spPr>
          <a:xfrm>
            <a:off x="1410970" y="2404745"/>
            <a:ext cx="2395220" cy="42545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策略分布：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512820" y="2330450"/>
            <a:ext cx="2000250" cy="457200"/>
          </a:xfrm>
          <a:prstGeom prst="rect">
            <a:avLst/>
          </a:prstGeom>
        </p:spPr>
      </p:pic>
      <p:sp>
        <p:nvSpPr>
          <p:cNvPr id="12" name="文本框 60"/>
          <p:cNvSpPr/>
          <p:nvPr>
            <p:custDataLst>
              <p:tags r:id="rId10"/>
            </p:custDataLst>
          </p:nvPr>
        </p:nvSpPr>
        <p:spPr>
          <a:xfrm>
            <a:off x="1410970" y="2727325"/>
            <a:ext cx="2395220" cy="42545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奖励：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310255" y="2785110"/>
            <a:ext cx="2352675" cy="485775"/>
          </a:xfrm>
          <a:prstGeom prst="rect">
            <a:avLst/>
          </a:prstGeom>
        </p:spPr>
      </p:pic>
      <p:sp>
        <p:nvSpPr>
          <p:cNvPr id="14" name="文本框 60"/>
          <p:cNvSpPr/>
          <p:nvPr>
            <p:custDataLst>
              <p:tags r:id="rId13"/>
            </p:custDataLst>
          </p:nvPr>
        </p:nvSpPr>
        <p:spPr>
          <a:xfrm>
            <a:off x="1306195" y="3328670"/>
            <a:ext cx="2395220" cy="42545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累计回报：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512820" y="3270885"/>
            <a:ext cx="1809750" cy="843280"/>
          </a:xfrm>
          <a:prstGeom prst="rect">
            <a:avLst/>
          </a:prstGeom>
        </p:spPr>
      </p:pic>
      <p:sp>
        <p:nvSpPr>
          <p:cNvPr id="17" name="文本框 60"/>
          <p:cNvSpPr/>
          <p:nvPr>
            <p:custDataLst>
              <p:tags r:id="rId16"/>
            </p:custDataLst>
          </p:nvPr>
        </p:nvSpPr>
        <p:spPr>
          <a:xfrm>
            <a:off x="1306195" y="4114165"/>
            <a:ext cx="2395220" cy="42545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马尔可夫性：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429000" y="4114165"/>
            <a:ext cx="5334000" cy="428625"/>
          </a:xfrm>
          <a:prstGeom prst="rect">
            <a:avLst/>
          </a:prstGeom>
        </p:spPr>
      </p:pic>
      <p:sp>
        <p:nvSpPr>
          <p:cNvPr id="21" name="文本框 60"/>
          <p:cNvSpPr/>
          <p:nvPr>
            <p:custDataLst>
              <p:tags r:id="rId19"/>
            </p:custDataLst>
          </p:nvPr>
        </p:nvSpPr>
        <p:spPr>
          <a:xfrm>
            <a:off x="1306195" y="4539615"/>
            <a:ext cx="9544685" cy="7620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即当前时刻的状态仅与前一时刻的状态和动作有关，与其他时刻的状态和动作条件独立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3846195" y="4962525"/>
            <a:ext cx="5405755" cy="428625"/>
          </a:xfrm>
          <a:prstGeom prst="rect">
            <a:avLst/>
          </a:prstGeom>
        </p:spPr>
      </p:pic>
      <p:sp>
        <p:nvSpPr>
          <p:cNvPr id="24" name="文本框 60"/>
          <p:cNvSpPr/>
          <p:nvPr>
            <p:custDataLst>
              <p:tags r:id="rId22"/>
            </p:custDataLst>
          </p:nvPr>
        </p:nvSpPr>
        <p:spPr>
          <a:xfrm>
            <a:off x="527685" y="4962525"/>
            <a:ext cx="3173730" cy="41973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MDP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轨迹：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序贯决策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3771265" y="5430520"/>
            <a:ext cx="5405755" cy="466725"/>
          </a:xfrm>
          <a:prstGeom prst="rect">
            <a:avLst/>
          </a:prstGeom>
        </p:spPr>
      </p:pic>
      <p:sp>
        <p:nvSpPr>
          <p:cNvPr id="26" name="文本框 60"/>
          <p:cNvSpPr/>
          <p:nvPr>
            <p:custDataLst>
              <p:tags r:id="rId25"/>
            </p:custDataLst>
          </p:nvPr>
        </p:nvSpPr>
        <p:spPr>
          <a:xfrm>
            <a:off x="1468755" y="5430520"/>
            <a:ext cx="3173730" cy="41973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折现回报：</a:t>
            </a:r>
            <a:endParaRPr kumimoji="0" lang="zh-CN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60"/>
          <p:cNvSpPr/>
          <p:nvPr>
            <p:custDataLst>
              <p:tags r:id="rId26"/>
            </p:custDataLst>
          </p:nvPr>
        </p:nvSpPr>
        <p:spPr>
          <a:xfrm>
            <a:off x="1340485" y="1905635"/>
            <a:ext cx="8600440" cy="10858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动作空间：智能体的选择什么样的动作是有一定的概率分布的，按照概率来选择动作，如果全部的动作构成的动作空间是离散的，那么把可以各个动作的对应的概率列举出来。如果是动作是连续的，那就需要一个密度函数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5669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355C"/>
                </a:solidFill>
              </a:rPr>
              <a:t>马尔可夫决策模型：序贯决策的数学模型</a:t>
            </a:r>
            <a:endParaRPr lang="zh-CN" altLang="en-US" sz="2400" dirty="0">
              <a:solidFill>
                <a:srgbClr val="00355C"/>
              </a:solidFill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5" name="文本框 60"/>
          <p:cNvSpPr/>
          <p:nvPr>
            <p:custDataLst>
              <p:tags r:id="rId1"/>
            </p:custDataLst>
          </p:nvPr>
        </p:nvSpPr>
        <p:spPr>
          <a:xfrm>
            <a:off x="1340485" y="1480185"/>
            <a:ext cx="9476740" cy="67500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MDP的每组轨迹都对应一个（折现）回报。由于MDP的策略和状态转移都是条件概率，因此在考虑模型的随机性后，轨迹的折现回报可以由其数学期望表示，该数学期望被称为目标函数：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38675" y="2218690"/>
            <a:ext cx="3507740" cy="653415"/>
          </a:xfrm>
          <a:prstGeom prst="rect">
            <a:avLst/>
          </a:prstGeom>
        </p:spPr>
      </p:pic>
      <p:sp>
        <p:nvSpPr>
          <p:cNvPr id="3" name="文本框 60"/>
          <p:cNvSpPr/>
          <p:nvPr>
            <p:custDataLst>
              <p:tags r:id="rId4"/>
            </p:custDataLst>
          </p:nvPr>
        </p:nvSpPr>
        <p:spPr>
          <a:xfrm>
            <a:off x="1207135" y="2980690"/>
            <a:ext cx="9476740" cy="67500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MDP模训练的一个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Epoch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中，目标函数与初始状态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Si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有关：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00550" y="3489960"/>
            <a:ext cx="4921250" cy="6553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758055" y="4815205"/>
            <a:ext cx="3564255" cy="729615"/>
          </a:xfrm>
          <a:prstGeom prst="rect">
            <a:avLst/>
          </a:prstGeom>
        </p:spPr>
      </p:pic>
      <p:sp>
        <p:nvSpPr>
          <p:cNvPr id="27" name="文本框 60"/>
          <p:cNvSpPr/>
          <p:nvPr>
            <p:custDataLst>
              <p:tags r:id="rId9"/>
            </p:custDataLst>
          </p:nvPr>
        </p:nvSpPr>
        <p:spPr>
          <a:xfrm>
            <a:off x="1340485" y="4437380"/>
            <a:ext cx="9476740" cy="67500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在MDP模型建立后，强化学习算法能够求解一组贯序策略</a:t>
            </a:r>
            <a:r>
              <a:rPr kumimoji="0" 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，使得目标函数，即智能体的折现回报，取全局最大值：</a:t>
            </a:r>
            <a:endParaRPr kumimoji="0" lang="zh-CN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60217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355C"/>
                </a:solidFill>
              </a:rPr>
              <a:t>PPO</a:t>
            </a:r>
            <a:r>
              <a:rPr lang="zh-CN" altLang="en-US" sz="2400" dirty="0">
                <a:solidFill>
                  <a:srgbClr val="00355C"/>
                </a:solidFill>
              </a:rPr>
              <a:t>算法</a:t>
            </a:r>
            <a:r>
              <a:rPr lang="en-US" altLang="zh-CN" sz="2400" dirty="0">
                <a:solidFill>
                  <a:srgbClr val="00355C"/>
                </a:solidFill>
              </a:rPr>
              <a:t>(Proximal Policy Optimization)</a:t>
            </a:r>
            <a:endParaRPr lang="en-US" altLang="zh-CN" sz="2400" dirty="0">
              <a:solidFill>
                <a:srgbClr val="00355C"/>
              </a:solidFill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5" name="文本框 60"/>
          <p:cNvSpPr/>
          <p:nvPr>
            <p:custDataLst>
              <p:tags r:id="rId1"/>
            </p:custDataLst>
          </p:nvPr>
        </p:nvSpPr>
        <p:spPr>
          <a:xfrm>
            <a:off x="1263015" y="1183640"/>
            <a:ext cx="9476740" cy="104838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近端策略优化（PPO）算法是OpenAI在2017提出的一种强化学习算法，被认为是目前强化学习领域的SOTA方法，也是适用性最广的算法之一。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On-policy：智能体agent学习并且和环境发生互动。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73960" y="2388870"/>
            <a:ext cx="7155815" cy="3486785"/>
          </a:xfrm>
          <a:prstGeom prst="rect">
            <a:avLst/>
          </a:prstGeom>
        </p:spPr>
      </p:pic>
      <p:sp>
        <p:nvSpPr>
          <p:cNvPr id="3" name="文本框 60"/>
          <p:cNvSpPr/>
          <p:nvPr>
            <p:custDataLst>
              <p:tags r:id="rId4"/>
            </p:custDataLst>
          </p:nvPr>
        </p:nvSpPr>
        <p:spPr>
          <a:xfrm>
            <a:off x="784860" y="2475230"/>
            <a:ext cx="4403725" cy="97409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355C"/>
                </a:solidFill>
              </a:rPr>
              <a:t>具体内容：环境</a:t>
            </a:r>
            <a:endParaRPr lang="zh-CN" altLang="en-US" sz="2400" dirty="0">
              <a:solidFill>
                <a:srgbClr val="00355C"/>
              </a:solidFill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5" name="文本框 60"/>
          <p:cNvSpPr/>
          <p:nvPr>
            <p:custDataLst>
              <p:tags r:id="rId1"/>
            </p:custDataLst>
          </p:nvPr>
        </p:nvSpPr>
        <p:spPr>
          <a:xfrm>
            <a:off x="622935" y="1304925"/>
            <a:ext cx="7172960" cy="151828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环境：拥有花簇，石头、灌木、树等的小岛。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花丛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(FlowerArea):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包含许多花簇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花簇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(FlowerPlant):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包含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3~4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朵花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花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(Flower):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包含花蜜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(Nectar)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、花瓣和其他实体碰撞体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(Collider)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智能体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(Agent):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采蜜的蜂鸟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(HummingBird)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1" indent="457200" algn="l">
              <a:lnSpc>
                <a:spcPct val="125000"/>
              </a:lnSpc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20190" y="2823210"/>
            <a:ext cx="4531360" cy="30314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85865" y="2851150"/>
            <a:ext cx="4236720" cy="30035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91245" y="4770120"/>
            <a:ext cx="807720" cy="25844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 altLang="zh-CN" sz="1000" i="1">
                <a:latin typeface="Times New Roman" panose="02020603050405020304" charset="0"/>
                <a:cs typeface="Times New Roman" panose="02020603050405020304" charset="0"/>
              </a:rPr>
              <a:t>FlowerArea</a:t>
            </a:r>
            <a:endParaRPr lang="en-US" altLang="zh-CN" sz="1000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4778375" y="5334635"/>
            <a:ext cx="972185" cy="24701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 sz="1000" i="1">
                <a:latin typeface="Times New Roman" panose="02020603050405020304" charset="0"/>
                <a:cs typeface="Times New Roman" panose="02020603050405020304" charset="0"/>
              </a:rPr>
              <a:t>Environment</a:t>
            </a:r>
            <a:endParaRPr lang="en-US" altLang="zh-CN" sz="1000" i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384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355C"/>
                </a:solidFill>
              </a:rPr>
              <a:t>具体内容：花簇、花束、花</a:t>
            </a:r>
            <a:endParaRPr lang="zh-CN" altLang="en-US" sz="2400" dirty="0">
              <a:solidFill>
                <a:srgbClr val="00355C"/>
              </a:solidFill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64410" y="1292860"/>
            <a:ext cx="7296150" cy="4629150"/>
          </a:xfrm>
          <a:prstGeom prst="rect">
            <a:avLst/>
          </a:prstGeom>
        </p:spPr>
      </p:pic>
      <p:sp>
        <p:nvSpPr>
          <p:cNvPr id="5" name="文本框 60"/>
          <p:cNvSpPr/>
          <p:nvPr>
            <p:custDataLst>
              <p:tags r:id="rId3"/>
            </p:custDataLst>
          </p:nvPr>
        </p:nvSpPr>
        <p:spPr>
          <a:xfrm>
            <a:off x="622935" y="1304925"/>
            <a:ext cx="7172960" cy="151828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54850" y="4998085"/>
            <a:ext cx="842645" cy="2590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r>
              <a:rPr lang="en-US" altLang="zh-CN" sz="1000" i="1">
                <a:latin typeface="Times New Roman" panose="02020603050405020304" charset="0"/>
                <a:cs typeface="Times New Roman" panose="02020603050405020304" charset="0"/>
              </a:rPr>
              <a:t>FlowerPlant</a:t>
            </a:r>
            <a:endParaRPr lang="en-US" altLang="zh-CN" sz="1000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6866890" y="2503805"/>
            <a:ext cx="570230" cy="2717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r>
              <a:rPr lang="en-US" altLang="zh-CN" sz="1000" i="1">
                <a:latin typeface="Times New Roman" panose="02020603050405020304" charset="0"/>
                <a:cs typeface="Times New Roman" panose="02020603050405020304" charset="0"/>
              </a:rPr>
              <a:t>Flower</a:t>
            </a:r>
            <a:endParaRPr lang="en-US" altLang="zh-CN" sz="1000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6166485" y="2743835"/>
            <a:ext cx="746760" cy="50673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/>
        </p:nvSpPr>
        <p:spPr>
          <a:xfrm>
            <a:off x="5282565" y="3013710"/>
            <a:ext cx="1817370" cy="2753360"/>
          </a:xfrm>
          <a:custGeom>
            <a:avLst/>
            <a:gdLst>
              <a:gd name="connisteX0" fmla="*/ 571782 w 1817299"/>
              <a:gd name="connsiteY0" fmla="*/ 0 h 2753571"/>
              <a:gd name="connisteX1" fmla="*/ 498757 w 1817299"/>
              <a:gd name="connsiteY1" fmla="*/ 48895 h 2753571"/>
              <a:gd name="connisteX2" fmla="*/ 431447 w 1817299"/>
              <a:gd name="connsiteY2" fmla="*/ 121920 h 2753571"/>
              <a:gd name="connisteX3" fmla="*/ 345722 w 1817299"/>
              <a:gd name="connsiteY3" fmla="*/ 183515 h 2753571"/>
              <a:gd name="connisteX4" fmla="*/ 278412 w 1817299"/>
              <a:gd name="connsiteY4" fmla="*/ 244475 h 2753571"/>
              <a:gd name="connisteX5" fmla="*/ 216817 w 1817299"/>
              <a:gd name="connsiteY5" fmla="*/ 318135 h 2753571"/>
              <a:gd name="connisteX6" fmla="*/ 198402 w 1817299"/>
              <a:gd name="connsiteY6" fmla="*/ 397510 h 2753571"/>
              <a:gd name="connisteX7" fmla="*/ 192687 w 1817299"/>
              <a:gd name="connsiteY7" fmla="*/ 464820 h 2753571"/>
              <a:gd name="connisteX8" fmla="*/ 179987 w 1817299"/>
              <a:gd name="connsiteY8" fmla="*/ 538480 h 2753571"/>
              <a:gd name="connisteX9" fmla="*/ 149507 w 1817299"/>
              <a:gd name="connsiteY9" fmla="*/ 605790 h 2753571"/>
              <a:gd name="connisteX10" fmla="*/ 106962 w 1817299"/>
              <a:gd name="connsiteY10" fmla="*/ 691515 h 2753571"/>
              <a:gd name="connisteX11" fmla="*/ 70132 w 1817299"/>
              <a:gd name="connsiteY11" fmla="*/ 795655 h 2753571"/>
              <a:gd name="connisteX12" fmla="*/ 63782 w 1817299"/>
              <a:gd name="connsiteY12" fmla="*/ 881380 h 2753571"/>
              <a:gd name="connisteX13" fmla="*/ 51717 w 1817299"/>
              <a:gd name="connsiteY13" fmla="*/ 948690 h 2753571"/>
              <a:gd name="connisteX14" fmla="*/ 33302 w 1817299"/>
              <a:gd name="connsiteY14" fmla="*/ 1016000 h 2753571"/>
              <a:gd name="connisteX15" fmla="*/ 2822 w 1817299"/>
              <a:gd name="connsiteY15" fmla="*/ 1095375 h 2753571"/>
              <a:gd name="connisteX16" fmla="*/ 2822 w 1817299"/>
              <a:gd name="connsiteY16" fmla="*/ 1186815 h 2753571"/>
              <a:gd name="connisteX17" fmla="*/ 2822 w 1817299"/>
              <a:gd name="connsiteY17" fmla="*/ 1260475 h 2753571"/>
              <a:gd name="connisteX18" fmla="*/ 2822 w 1817299"/>
              <a:gd name="connsiteY18" fmla="*/ 1327785 h 2753571"/>
              <a:gd name="connisteX19" fmla="*/ 2822 w 1817299"/>
              <a:gd name="connsiteY19" fmla="*/ 1407160 h 2753571"/>
              <a:gd name="connisteX20" fmla="*/ 2822 w 1817299"/>
              <a:gd name="connsiteY20" fmla="*/ 1492885 h 2753571"/>
              <a:gd name="connisteX21" fmla="*/ 2822 w 1817299"/>
              <a:gd name="connsiteY21" fmla="*/ 1560195 h 2753571"/>
              <a:gd name="connisteX22" fmla="*/ 2822 w 1817299"/>
              <a:gd name="connsiteY22" fmla="*/ 1633855 h 2753571"/>
              <a:gd name="connisteX23" fmla="*/ 2822 w 1817299"/>
              <a:gd name="connsiteY23" fmla="*/ 1701165 h 2753571"/>
              <a:gd name="connisteX24" fmla="*/ 14887 w 1817299"/>
              <a:gd name="connsiteY24" fmla="*/ 1774825 h 2753571"/>
              <a:gd name="connisteX25" fmla="*/ 39652 w 1817299"/>
              <a:gd name="connsiteY25" fmla="*/ 1842135 h 2753571"/>
              <a:gd name="connisteX26" fmla="*/ 63782 w 1817299"/>
              <a:gd name="connsiteY26" fmla="*/ 1921510 h 2753571"/>
              <a:gd name="connisteX27" fmla="*/ 82197 w 1817299"/>
              <a:gd name="connsiteY27" fmla="*/ 1988820 h 2753571"/>
              <a:gd name="connisteX28" fmla="*/ 94262 w 1817299"/>
              <a:gd name="connsiteY28" fmla="*/ 2056130 h 2753571"/>
              <a:gd name="connisteX29" fmla="*/ 125377 w 1817299"/>
              <a:gd name="connsiteY29" fmla="*/ 2135505 h 2753571"/>
              <a:gd name="connisteX30" fmla="*/ 137442 w 1817299"/>
              <a:gd name="connsiteY30" fmla="*/ 2209165 h 2753571"/>
              <a:gd name="connisteX31" fmla="*/ 143157 w 1817299"/>
              <a:gd name="connsiteY31" fmla="*/ 2282825 h 2753571"/>
              <a:gd name="connisteX32" fmla="*/ 198402 w 1817299"/>
              <a:gd name="connsiteY32" fmla="*/ 2350135 h 2753571"/>
              <a:gd name="connisteX33" fmla="*/ 265712 w 1817299"/>
              <a:gd name="connsiteY33" fmla="*/ 2417445 h 2753571"/>
              <a:gd name="connisteX34" fmla="*/ 376202 w 1817299"/>
              <a:gd name="connsiteY34" fmla="*/ 2503170 h 2753571"/>
              <a:gd name="connisteX35" fmla="*/ 504472 w 1817299"/>
              <a:gd name="connsiteY35" fmla="*/ 2582545 h 2753571"/>
              <a:gd name="connisteX36" fmla="*/ 614962 w 1817299"/>
              <a:gd name="connsiteY36" fmla="*/ 2643505 h 2753571"/>
              <a:gd name="connisteX37" fmla="*/ 694337 w 1817299"/>
              <a:gd name="connsiteY37" fmla="*/ 2686685 h 2753571"/>
              <a:gd name="connisteX38" fmla="*/ 773712 w 1817299"/>
              <a:gd name="connsiteY38" fmla="*/ 2710815 h 2753571"/>
              <a:gd name="connisteX39" fmla="*/ 853722 w 1817299"/>
              <a:gd name="connsiteY39" fmla="*/ 2723515 h 2753571"/>
              <a:gd name="connisteX40" fmla="*/ 939447 w 1817299"/>
              <a:gd name="connsiteY40" fmla="*/ 2747645 h 2753571"/>
              <a:gd name="connisteX41" fmla="*/ 1067717 w 1817299"/>
              <a:gd name="connsiteY41" fmla="*/ 2747645 h 2753571"/>
              <a:gd name="connisteX42" fmla="*/ 1165507 w 1817299"/>
              <a:gd name="connsiteY42" fmla="*/ 2747645 h 2753571"/>
              <a:gd name="connisteX43" fmla="*/ 1257582 w 1817299"/>
              <a:gd name="connsiteY43" fmla="*/ 2747645 h 2753571"/>
              <a:gd name="connisteX44" fmla="*/ 1367437 w 1817299"/>
              <a:gd name="connsiteY44" fmla="*/ 2747645 h 2753571"/>
              <a:gd name="connisteX45" fmla="*/ 1459512 w 1817299"/>
              <a:gd name="connsiteY45" fmla="*/ 2747645 h 2753571"/>
              <a:gd name="connisteX46" fmla="*/ 1550952 w 1817299"/>
              <a:gd name="connsiteY46" fmla="*/ 2747645 h 2753571"/>
              <a:gd name="connisteX47" fmla="*/ 1643027 w 1817299"/>
              <a:gd name="connsiteY47" fmla="*/ 2747645 h 2753571"/>
              <a:gd name="connisteX48" fmla="*/ 1716687 w 1817299"/>
              <a:gd name="connsiteY48" fmla="*/ 2747645 h 2753571"/>
              <a:gd name="connisteX49" fmla="*/ 1777647 w 1817299"/>
              <a:gd name="connsiteY49" fmla="*/ 2680335 h 2753571"/>
              <a:gd name="connisteX50" fmla="*/ 1796062 w 1817299"/>
              <a:gd name="connsiteY50" fmla="*/ 2600960 h 2753571"/>
              <a:gd name="connisteX51" fmla="*/ 1808127 w 1817299"/>
              <a:gd name="connsiteY51" fmla="*/ 2527300 h 2753571"/>
              <a:gd name="connisteX52" fmla="*/ 1814477 w 1817299"/>
              <a:gd name="connsiteY52" fmla="*/ 2454275 h 2753571"/>
              <a:gd name="connisteX53" fmla="*/ 1814477 w 1817299"/>
              <a:gd name="connsiteY53" fmla="*/ 2368550 h 2753571"/>
              <a:gd name="connisteX54" fmla="*/ 1814477 w 1817299"/>
              <a:gd name="connsiteY54" fmla="*/ 2276475 h 2753571"/>
              <a:gd name="connisteX55" fmla="*/ 1783997 w 1817299"/>
              <a:gd name="connsiteY55" fmla="*/ 2178685 h 2753571"/>
              <a:gd name="connisteX56" fmla="*/ 1752882 w 1817299"/>
              <a:gd name="connsiteY56" fmla="*/ 2099310 h 2753571"/>
              <a:gd name="connisteX57" fmla="*/ 1735102 w 1817299"/>
              <a:gd name="connsiteY57" fmla="*/ 2032000 h 2753571"/>
              <a:gd name="connisteX58" fmla="*/ 1710337 w 1817299"/>
              <a:gd name="connsiteY58" fmla="*/ 1964690 h 2753571"/>
              <a:gd name="connisteX59" fmla="*/ 1673507 w 1817299"/>
              <a:gd name="connsiteY59" fmla="*/ 1860550 h 2753571"/>
              <a:gd name="connisteX60" fmla="*/ 1618262 w 1817299"/>
              <a:gd name="connsiteY60" fmla="*/ 1768475 h 2753571"/>
              <a:gd name="connisteX61" fmla="*/ 1582067 w 1817299"/>
              <a:gd name="connsiteY61" fmla="*/ 1664335 h 2753571"/>
              <a:gd name="connisteX62" fmla="*/ 1532537 w 1817299"/>
              <a:gd name="connsiteY62" fmla="*/ 1541780 h 2753571"/>
              <a:gd name="connisteX63" fmla="*/ 1496342 w 1817299"/>
              <a:gd name="connsiteY63" fmla="*/ 1450340 h 2753571"/>
              <a:gd name="connisteX64" fmla="*/ 1471577 w 1817299"/>
              <a:gd name="connsiteY64" fmla="*/ 1383030 h 2753571"/>
              <a:gd name="connisteX65" fmla="*/ 1441097 w 1817299"/>
              <a:gd name="connsiteY65" fmla="*/ 1290955 h 2753571"/>
              <a:gd name="connisteX66" fmla="*/ 1404267 w 1817299"/>
              <a:gd name="connsiteY66" fmla="*/ 1186815 h 2753571"/>
              <a:gd name="connisteX67" fmla="*/ 1361722 w 1817299"/>
              <a:gd name="connsiteY67" fmla="*/ 1095375 h 2753571"/>
              <a:gd name="connisteX68" fmla="*/ 1318542 w 1817299"/>
              <a:gd name="connsiteY68" fmla="*/ 991235 h 2753571"/>
              <a:gd name="connisteX69" fmla="*/ 1275997 w 1817299"/>
              <a:gd name="connsiteY69" fmla="*/ 911860 h 2753571"/>
              <a:gd name="connisteX70" fmla="*/ 1227102 w 1817299"/>
              <a:gd name="connsiteY70" fmla="*/ 807720 h 2753571"/>
              <a:gd name="connisteX71" fmla="*/ 1177572 w 1817299"/>
              <a:gd name="connsiteY71" fmla="*/ 697230 h 2753571"/>
              <a:gd name="connisteX72" fmla="*/ 1141377 w 1817299"/>
              <a:gd name="connsiteY72" fmla="*/ 562610 h 2753571"/>
              <a:gd name="connisteX73" fmla="*/ 1116612 w 1817299"/>
              <a:gd name="connsiteY73" fmla="*/ 495300 h 2753571"/>
              <a:gd name="connisteX74" fmla="*/ 1055652 w 1817299"/>
              <a:gd name="connsiteY74" fmla="*/ 403860 h 2753571"/>
              <a:gd name="connisteX75" fmla="*/ 1037237 w 1817299"/>
              <a:gd name="connsiteY75" fmla="*/ 336550 h 2753571"/>
              <a:gd name="connisteX76" fmla="*/ 969927 w 1817299"/>
              <a:gd name="connsiteY76" fmla="*/ 262890 h 2753571"/>
              <a:gd name="connisteX77" fmla="*/ 902617 w 1817299"/>
              <a:gd name="connsiteY77" fmla="*/ 195580 h 2753571"/>
              <a:gd name="connisteX78" fmla="*/ 828957 w 1817299"/>
              <a:gd name="connsiteY78" fmla="*/ 165100 h 2753571"/>
              <a:gd name="connisteX79" fmla="*/ 761647 w 1817299"/>
              <a:gd name="connsiteY79" fmla="*/ 153035 h 2753571"/>
              <a:gd name="connisteX80" fmla="*/ 694337 w 1817299"/>
              <a:gd name="connsiteY80" fmla="*/ 121920 h 2753571"/>
              <a:gd name="connisteX81" fmla="*/ 620677 w 1817299"/>
              <a:gd name="connsiteY81" fmla="*/ 97790 h 275357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</a:cxnLst>
            <a:rect l="l" t="t" r="r" b="b"/>
            <a:pathLst>
              <a:path w="1817299" h="2753572">
                <a:moveTo>
                  <a:pt x="571782" y="0"/>
                </a:moveTo>
                <a:cubicBezTo>
                  <a:pt x="558447" y="8255"/>
                  <a:pt x="526697" y="24765"/>
                  <a:pt x="498757" y="48895"/>
                </a:cubicBezTo>
                <a:cubicBezTo>
                  <a:pt x="470817" y="73025"/>
                  <a:pt x="461927" y="95250"/>
                  <a:pt x="431447" y="121920"/>
                </a:cubicBezTo>
                <a:cubicBezTo>
                  <a:pt x="400967" y="148590"/>
                  <a:pt x="376202" y="158750"/>
                  <a:pt x="345722" y="183515"/>
                </a:cubicBezTo>
                <a:cubicBezTo>
                  <a:pt x="315242" y="208280"/>
                  <a:pt x="304447" y="217805"/>
                  <a:pt x="278412" y="244475"/>
                </a:cubicBezTo>
                <a:cubicBezTo>
                  <a:pt x="252377" y="271145"/>
                  <a:pt x="232692" y="287655"/>
                  <a:pt x="216817" y="318135"/>
                </a:cubicBezTo>
                <a:cubicBezTo>
                  <a:pt x="200942" y="348615"/>
                  <a:pt x="203482" y="368300"/>
                  <a:pt x="198402" y="397510"/>
                </a:cubicBezTo>
                <a:cubicBezTo>
                  <a:pt x="193322" y="426720"/>
                  <a:pt x="196497" y="436880"/>
                  <a:pt x="192687" y="464820"/>
                </a:cubicBezTo>
                <a:cubicBezTo>
                  <a:pt x="188877" y="492760"/>
                  <a:pt x="188877" y="510540"/>
                  <a:pt x="179987" y="538480"/>
                </a:cubicBezTo>
                <a:cubicBezTo>
                  <a:pt x="171097" y="566420"/>
                  <a:pt x="164112" y="575310"/>
                  <a:pt x="149507" y="605790"/>
                </a:cubicBezTo>
                <a:cubicBezTo>
                  <a:pt x="134902" y="636270"/>
                  <a:pt x="122837" y="653415"/>
                  <a:pt x="106962" y="691515"/>
                </a:cubicBezTo>
                <a:cubicBezTo>
                  <a:pt x="91087" y="729615"/>
                  <a:pt x="79022" y="757555"/>
                  <a:pt x="70132" y="795655"/>
                </a:cubicBezTo>
                <a:cubicBezTo>
                  <a:pt x="61242" y="833755"/>
                  <a:pt x="67592" y="850900"/>
                  <a:pt x="63782" y="881380"/>
                </a:cubicBezTo>
                <a:cubicBezTo>
                  <a:pt x="59972" y="911860"/>
                  <a:pt x="58067" y="922020"/>
                  <a:pt x="51717" y="948690"/>
                </a:cubicBezTo>
                <a:cubicBezTo>
                  <a:pt x="45367" y="975360"/>
                  <a:pt x="42827" y="986790"/>
                  <a:pt x="33302" y="1016000"/>
                </a:cubicBezTo>
                <a:cubicBezTo>
                  <a:pt x="23777" y="1045210"/>
                  <a:pt x="9172" y="1061085"/>
                  <a:pt x="2822" y="1095375"/>
                </a:cubicBezTo>
                <a:cubicBezTo>
                  <a:pt x="-3528" y="1129665"/>
                  <a:pt x="2822" y="1153795"/>
                  <a:pt x="2822" y="1186815"/>
                </a:cubicBezTo>
                <a:cubicBezTo>
                  <a:pt x="2822" y="1219835"/>
                  <a:pt x="2822" y="1232535"/>
                  <a:pt x="2822" y="1260475"/>
                </a:cubicBezTo>
                <a:cubicBezTo>
                  <a:pt x="2822" y="1288415"/>
                  <a:pt x="2822" y="1298575"/>
                  <a:pt x="2822" y="1327785"/>
                </a:cubicBezTo>
                <a:cubicBezTo>
                  <a:pt x="2822" y="1356995"/>
                  <a:pt x="2822" y="1374140"/>
                  <a:pt x="2822" y="1407160"/>
                </a:cubicBezTo>
                <a:cubicBezTo>
                  <a:pt x="2822" y="1440180"/>
                  <a:pt x="2822" y="1462405"/>
                  <a:pt x="2822" y="1492885"/>
                </a:cubicBezTo>
                <a:cubicBezTo>
                  <a:pt x="2822" y="1523365"/>
                  <a:pt x="2822" y="1532255"/>
                  <a:pt x="2822" y="1560195"/>
                </a:cubicBezTo>
                <a:cubicBezTo>
                  <a:pt x="2822" y="1588135"/>
                  <a:pt x="2822" y="1605915"/>
                  <a:pt x="2822" y="1633855"/>
                </a:cubicBezTo>
                <a:cubicBezTo>
                  <a:pt x="2822" y="1661795"/>
                  <a:pt x="282" y="1673225"/>
                  <a:pt x="2822" y="1701165"/>
                </a:cubicBezTo>
                <a:cubicBezTo>
                  <a:pt x="5362" y="1729105"/>
                  <a:pt x="7267" y="1746885"/>
                  <a:pt x="14887" y="1774825"/>
                </a:cubicBezTo>
                <a:cubicBezTo>
                  <a:pt x="22507" y="1802765"/>
                  <a:pt x="30127" y="1812925"/>
                  <a:pt x="39652" y="1842135"/>
                </a:cubicBezTo>
                <a:cubicBezTo>
                  <a:pt x="49177" y="1871345"/>
                  <a:pt x="55527" y="1892300"/>
                  <a:pt x="63782" y="1921510"/>
                </a:cubicBezTo>
                <a:cubicBezTo>
                  <a:pt x="72037" y="1950720"/>
                  <a:pt x="75847" y="1962150"/>
                  <a:pt x="82197" y="1988820"/>
                </a:cubicBezTo>
                <a:cubicBezTo>
                  <a:pt x="88547" y="2015490"/>
                  <a:pt x="85372" y="2026920"/>
                  <a:pt x="94262" y="2056130"/>
                </a:cubicBezTo>
                <a:cubicBezTo>
                  <a:pt x="103152" y="2085340"/>
                  <a:pt x="116487" y="2105025"/>
                  <a:pt x="125377" y="2135505"/>
                </a:cubicBezTo>
                <a:cubicBezTo>
                  <a:pt x="134267" y="2165985"/>
                  <a:pt x="133632" y="2179955"/>
                  <a:pt x="137442" y="2209165"/>
                </a:cubicBezTo>
                <a:cubicBezTo>
                  <a:pt x="141252" y="2238375"/>
                  <a:pt x="131092" y="2254885"/>
                  <a:pt x="143157" y="2282825"/>
                </a:cubicBezTo>
                <a:cubicBezTo>
                  <a:pt x="155222" y="2310765"/>
                  <a:pt x="173637" y="2323465"/>
                  <a:pt x="198402" y="2350135"/>
                </a:cubicBezTo>
                <a:cubicBezTo>
                  <a:pt x="223167" y="2376805"/>
                  <a:pt x="230152" y="2386965"/>
                  <a:pt x="265712" y="2417445"/>
                </a:cubicBezTo>
                <a:cubicBezTo>
                  <a:pt x="301272" y="2447925"/>
                  <a:pt x="328577" y="2470150"/>
                  <a:pt x="376202" y="2503170"/>
                </a:cubicBezTo>
                <a:cubicBezTo>
                  <a:pt x="423827" y="2536190"/>
                  <a:pt x="456847" y="2554605"/>
                  <a:pt x="504472" y="2582545"/>
                </a:cubicBezTo>
                <a:cubicBezTo>
                  <a:pt x="552097" y="2610485"/>
                  <a:pt x="576862" y="2622550"/>
                  <a:pt x="614962" y="2643505"/>
                </a:cubicBezTo>
                <a:cubicBezTo>
                  <a:pt x="653062" y="2664460"/>
                  <a:pt x="662587" y="2673350"/>
                  <a:pt x="694337" y="2686685"/>
                </a:cubicBezTo>
                <a:cubicBezTo>
                  <a:pt x="726087" y="2700020"/>
                  <a:pt x="741962" y="2703195"/>
                  <a:pt x="773712" y="2710815"/>
                </a:cubicBezTo>
                <a:cubicBezTo>
                  <a:pt x="805462" y="2718435"/>
                  <a:pt x="820702" y="2715895"/>
                  <a:pt x="853722" y="2723515"/>
                </a:cubicBezTo>
                <a:cubicBezTo>
                  <a:pt x="886742" y="2731135"/>
                  <a:pt x="896902" y="2742565"/>
                  <a:pt x="939447" y="2747645"/>
                </a:cubicBezTo>
                <a:cubicBezTo>
                  <a:pt x="981992" y="2752725"/>
                  <a:pt x="1022632" y="2747645"/>
                  <a:pt x="1067717" y="2747645"/>
                </a:cubicBezTo>
                <a:cubicBezTo>
                  <a:pt x="1112802" y="2747645"/>
                  <a:pt x="1127407" y="2747645"/>
                  <a:pt x="1165507" y="2747645"/>
                </a:cubicBezTo>
                <a:cubicBezTo>
                  <a:pt x="1203607" y="2747645"/>
                  <a:pt x="1216942" y="2747645"/>
                  <a:pt x="1257582" y="2747645"/>
                </a:cubicBezTo>
                <a:cubicBezTo>
                  <a:pt x="1298222" y="2747645"/>
                  <a:pt x="1326797" y="2747645"/>
                  <a:pt x="1367437" y="2747645"/>
                </a:cubicBezTo>
                <a:cubicBezTo>
                  <a:pt x="1408077" y="2747645"/>
                  <a:pt x="1422682" y="2747645"/>
                  <a:pt x="1459512" y="2747645"/>
                </a:cubicBezTo>
                <a:cubicBezTo>
                  <a:pt x="1496342" y="2747645"/>
                  <a:pt x="1514122" y="2747645"/>
                  <a:pt x="1550952" y="2747645"/>
                </a:cubicBezTo>
                <a:cubicBezTo>
                  <a:pt x="1587782" y="2747645"/>
                  <a:pt x="1610007" y="2747645"/>
                  <a:pt x="1643027" y="2747645"/>
                </a:cubicBezTo>
                <a:cubicBezTo>
                  <a:pt x="1676047" y="2747645"/>
                  <a:pt x="1690017" y="2760980"/>
                  <a:pt x="1716687" y="2747645"/>
                </a:cubicBezTo>
                <a:cubicBezTo>
                  <a:pt x="1743357" y="2734310"/>
                  <a:pt x="1761772" y="2709545"/>
                  <a:pt x="1777647" y="2680335"/>
                </a:cubicBezTo>
                <a:cubicBezTo>
                  <a:pt x="1793522" y="2651125"/>
                  <a:pt x="1789712" y="2631440"/>
                  <a:pt x="1796062" y="2600960"/>
                </a:cubicBezTo>
                <a:cubicBezTo>
                  <a:pt x="1802412" y="2570480"/>
                  <a:pt x="1804317" y="2556510"/>
                  <a:pt x="1808127" y="2527300"/>
                </a:cubicBezTo>
                <a:cubicBezTo>
                  <a:pt x="1811937" y="2498090"/>
                  <a:pt x="1813207" y="2486025"/>
                  <a:pt x="1814477" y="2454275"/>
                </a:cubicBezTo>
                <a:cubicBezTo>
                  <a:pt x="1815747" y="2422525"/>
                  <a:pt x="1814477" y="2404110"/>
                  <a:pt x="1814477" y="2368550"/>
                </a:cubicBezTo>
                <a:cubicBezTo>
                  <a:pt x="1814477" y="2332990"/>
                  <a:pt x="1820827" y="2314575"/>
                  <a:pt x="1814477" y="2276475"/>
                </a:cubicBezTo>
                <a:cubicBezTo>
                  <a:pt x="1808127" y="2238375"/>
                  <a:pt x="1796062" y="2214245"/>
                  <a:pt x="1783997" y="2178685"/>
                </a:cubicBezTo>
                <a:cubicBezTo>
                  <a:pt x="1771932" y="2143125"/>
                  <a:pt x="1762407" y="2128520"/>
                  <a:pt x="1752882" y="2099310"/>
                </a:cubicBezTo>
                <a:cubicBezTo>
                  <a:pt x="1743357" y="2070100"/>
                  <a:pt x="1743357" y="2058670"/>
                  <a:pt x="1735102" y="2032000"/>
                </a:cubicBezTo>
                <a:cubicBezTo>
                  <a:pt x="1726847" y="2005330"/>
                  <a:pt x="1722402" y="1998980"/>
                  <a:pt x="1710337" y="1964690"/>
                </a:cubicBezTo>
                <a:cubicBezTo>
                  <a:pt x="1698272" y="1930400"/>
                  <a:pt x="1691922" y="1899920"/>
                  <a:pt x="1673507" y="1860550"/>
                </a:cubicBezTo>
                <a:cubicBezTo>
                  <a:pt x="1655092" y="1821180"/>
                  <a:pt x="1636677" y="1807845"/>
                  <a:pt x="1618262" y="1768475"/>
                </a:cubicBezTo>
                <a:cubicBezTo>
                  <a:pt x="1599847" y="1729105"/>
                  <a:pt x="1599212" y="1709420"/>
                  <a:pt x="1582067" y="1664335"/>
                </a:cubicBezTo>
                <a:cubicBezTo>
                  <a:pt x="1564922" y="1619250"/>
                  <a:pt x="1549682" y="1584325"/>
                  <a:pt x="1532537" y="1541780"/>
                </a:cubicBezTo>
                <a:cubicBezTo>
                  <a:pt x="1515392" y="1499235"/>
                  <a:pt x="1508407" y="1482090"/>
                  <a:pt x="1496342" y="1450340"/>
                </a:cubicBezTo>
                <a:cubicBezTo>
                  <a:pt x="1484277" y="1418590"/>
                  <a:pt x="1482372" y="1414780"/>
                  <a:pt x="1471577" y="1383030"/>
                </a:cubicBezTo>
                <a:cubicBezTo>
                  <a:pt x="1460782" y="1351280"/>
                  <a:pt x="1454432" y="1330325"/>
                  <a:pt x="1441097" y="1290955"/>
                </a:cubicBezTo>
                <a:cubicBezTo>
                  <a:pt x="1427762" y="1251585"/>
                  <a:pt x="1420142" y="1226185"/>
                  <a:pt x="1404267" y="1186815"/>
                </a:cubicBezTo>
                <a:cubicBezTo>
                  <a:pt x="1388392" y="1147445"/>
                  <a:pt x="1378867" y="1134745"/>
                  <a:pt x="1361722" y="1095375"/>
                </a:cubicBezTo>
                <a:cubicBezTo>
                  <a:pt x="1344577" y="1056005"/>
                  <a:pt x="1335687" y="1028065"/>
                  <a:pt x="1318542" y="991235"/>
                </a:cubicBezTo>
                <a:cubicBezTo>
                  <a:pt x="1301397" y="954405"/>
                  <a:pt x="1294412" y="948690"/>
                  <a:pt x="1275997" y="911860"/>
                </a:cubicBezTo>
                <a:cubicBezTo>
                  <a:pt x="1257582" y="875030"/>
                  <a:pt x="1246787" y="850900"/>
                  <a:pt x="1227102" y="807720"/>
                </a:cubicBezTo>
                <a:cubicBezTo>
                  <a:pt x="1207417" y="764540"/>
                  <a:pt x="1194717" y="746125"/>
                  <a:pt x="1177572" y="697230"/>
                </a:cubicBezTo>
                <a:cubicBezTo>
                  <a:pt x="1160427" y="648335"/>
                  <a:pt x="1153442" y="603250"/>
                  <a:pt x="1141377" y="562610"/>
                </a:cubicBezTo>
                <a:cubicBezTo>
                  <a:pt x="1129312" y="521970"/>
                  <a:pt x="1133757" y="527050"/>
                  <a:pt x="1116612" y="495300"/>
                </a:cubicBezTo>
                <a:cubicBezTo>
                  <a:pt x="1099467" y="463550"/>
                  <a:pt x="1071527" y="435610"/>
                  <a:pt x="1055652" y="403860"/>
                </a:cubicBezTo>
                <a:cubicBezTo>
                  <a:pt x="1039777" y="372110"/>
                  <a:pt x="1054382" y="364490"/>
                  <a:pt x="1037237" y="336550"/>
                </a:cubicBezTo>
                <a:cubicBezTo>
                  <a:pt x="1020092" y="308610"/>
                  <a:pt x="996597" y="290830"/>
                  <a:pt x="969927" y="262890"/>
                </a:cubicBezTo>
                <a:cubicBezTo>
                  <a:pt x="943257" y="234950"/>
                  <a:pt x="930557" y="215265"/>
                  <a:pt x="902617" y="195580"/>
                </a:cubicBezTo>
                <a:cubicBezTo>
                  <a:pt x="874677" y="175895"/>
                  <a:pt x="856897" y="173355"/>
                  <a:pt x="828957" y="165100"/>
                </a:cubicBezTo>
                <a:cubicBezTo>
                  <a:pt x="801017" y="156845"/>
                  <a:pt x="788317" y="161925"/>
                  <a:pt x="761647" y="153035"/>
                </a:cubicBezTo>
                <a:cubicBezTo>
                  <a:pt x="734977" y="144145"/>
                  <a:pt x="722277" y="132715"/>
                  <a:pt x="694337" y="121920"/>
                </a:cubicBezTo>
                <a:cubicBezTo>
                  <a:pt x="666397" y="111125"/>
                  <a:pt x="634012" y="102235"/>
                  <a:pt x="620677" y="9779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4920615" y="2724150"/>
            <a:ext cx="2085340" cy="3154045"/>
          </a:xfrm>
          <a:custGeom>
            <a:avLst/>
            <a:gdLst>
              <a:gd name="connisteX0" fmla="*/ 737754 w 2085243"/>
              <a:gd name="connsiteY0" fmla="*/ 128886 h 3153774"/>
              <a:gd name="connisteX1" fmla="*/ 51954 w 2085243"/>
              <a:gd name="connsiteY1" fmla="*/ 2577446 h 3153774"/>
              <a:gd name="connisteX2" fmla="*/ 1851544 w 2085243"/>
              <a:gd name="connsiteY2" fmla="*/ 2969241 h 3153774"/>
              <a:gd name="connisteX3" fmla="*/ 1875674 w 2085243"/>
              <a:gd name="connsiteY3" fmla="*/ 784206 h 3153774"/>
              <a:gd name="connisteX4" fmla="*/ 737754 w 2085243"/>
              <a:gd name="connsiteY4" fmla="*/ 128886 h 315377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085243" h="3153774">
                <a:moveTo>
                  <a:pt x="737754" y="128886"/>
                </a:moveTo>
                <a:cubicBezTo>
                  <a:pt x="373264" y="487661"/>
                  <a:pt x="-170931" y="2009121"/>
                  <a:pt x="51954" y="2577446"/>
                </a:cubicBezTo>
                <a:cubicBezTo>
                  <a:pt x="274839" y="3145771"/>
                  <a:pt x="1487054" y="3328016"/>
                  <a:pt x="1851544" y="2969241"/>
                </a:cubicBezTo>
                <a:cubicBezTo>
                  <a:pt x="2216034" y="2610466"/>
                  <a:pt x="2098559" y="1352531"/>
                  <a:pt x="1875674" y="784206"/>
                </a:cubicBezTo>
                <a:cubicBezTo>
                  <a:pt x="1652789" y="215881"/>
                  <a:pt x="1102244" y="-229889"/>
                  <a:pt x="737754" y="128886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49805" y="4369435"/>
            <a:ext cx="2336165" cy="1552575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1763395" y="4573905"/>
            <a:ext cx="570230" cy="2717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r>
              <a:rPr lang="en-US" altLang="zh-CN" sz="1000" i="1">
                <a:latin typeface="Times New Roman" panose="02020603050405020304" charset="0"/>
                <a:cs typeface="Times New Roman" panose="02020603050405020304" charset="0"/>
              </a:rPr>
              <a:t>Nectar</a:t>
            </a:r>
            <a:endParaRPr lang="en-US" altLang="zh-CN" sz="1000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2094865" y="4622800"/>
            <a:ext cx="968375" cy="47180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EC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35426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355C"/>
                </a:solidFill>
              </a:rPr>
              <a:t>具体内容：花蜜</a:t>
            </a:r>
            <a:r>
              <a:rPr lang="en-US" altLang="zh-CN" sz="2400" dirty="0">
                <a:solidFill>
                  <a:srgbClr val="00355C"/>
                </a:solidFill>
              </a:rPr>
              <a:t>(Nectar)</a:t>
            </a:r>
            <a:endParaRPr lang="en-US" altLang="zh-CN" sz="2400" dirty="0">
              <a:solidFill>
                <a:srgbClr val="00355C"/>
              </a:solidFill>
            </a:endParaRPr>
          </a:p>
        </p:txBody>
      </p:sp>
      <p:sp>
        <p:nvSpPr>
          <p:cNvPr id="81" name="斜纹 80"/>
          <p:cNvSpPr/>
          <p:nvPr/>
        </p:nvSpPr>
        <p:spPr>
          <a:xfrm rot="18776160" flipH="1">
            <a:off x="-1802122" y="635450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2" name="斜纹 81"/>
          <p:cNvSpPr/>
          <p:nvPr/>
        </p:nvSpPr>
        <p:spPr>
          <a:xfrm rot="18776160" flipH="1">
            <a:off x="-2097763" y="682186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4" name="斜纹 83"/>
          <p:cNvSpPr/>
          <p:nvPr/>
        </p:nvSpPr>
        <p:spPr>
          <a:xfrm rot="7976160" flipH="1">
            <a:off x="11120147" y="-546588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5" name="斜纹 84"/>
          <p:cNvSpPr/>
          <p:nvPr/>
        </p:nvSpPr>
        <p:spPr>
          <a:xfrm rot="7976160" flipH="1">
            <a:off x="11007748" y="-19264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5" name="文本框 60"/>
          <p:cNvSpPr/>
          <p:nvPr>
            <p:custDataLst>
              <p:tags r:id="rId1"/>
            </p:custDataLst>
          </p:nvPr>
        </p:nvSpPr>
        <p:spPr>
          <a:xfrm>
            <a:off x="622935" y="1304925"/>
            <a:ext cx="7172960" cy="151828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63015" y="1699260"/>
            <a:ext cx="5862320" cy="39103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757160" y="1069975"/>
            <a:ext cx="2795270" cy="2089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52055" y="3521710"/>
            <a:ext cx="3204749" cy="2088000"/>
          </a:xfrm>
          <a:prstGeom prst="rect">
            <a:avLst/>
          </a:prstGeom>
        </p:spPr>
      </p:pic>
      <p:sp>
        <p:nvSpPr>
          <p:cNvPr id="14" name="文本框 60"/>
          <p:cNvSpPr/>
          <p:nvPr>
            <p:custDataLst>
              <p:tags r:id="rId8"/>
            </p:custDataLst>
          </p:nvPr>
        </p:nvSpPr>
        <p:spPr>
          <a:xfrm>
            <a:off x="7927340" y="3164840"/>
            <a:ext cx="2102485" cy="49784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吃之前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文本框 60"/>
          <p:cNvSpPr/>
          <p:nvPr>
            <p:custDataLst>
              <p:tags r:id="rId9"/>
            </p:custDataLst>
          </p:nvPr>
        </p:nvSpPr>
        <p:spPr>
          <a:xfrm>
            <a:off x="7927340" y="5697220"/>
            <a:ext cx="2299335" cy="38290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457200" algn="l">
              <a:lnSpc>
                <a:spcPct val="125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  <a:sym typeface="+mn-lt"/>
              </a:rPr>
              <a:t>吃之后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PP_MARK_KEY" val="81f9ed15-1f0d-4017-b5ac-7e70e9375da4"/>
  <p:tag name="COMMONDATA" val="eyJjb3VudCI6MTMzLCJoZGlkIjoiYmEzZDcyYTk4OTcwZjIyYzcxMDc4YTZmOWVlOTk0YjMiLCJ1c2VyQ291bnQiOjEwNH0=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7C15D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思源黑体 CN Bold"/>
        <a:ea typeface="思源黑体 CN Bold"/>
        <a:cs typeface=""/>
      </a:majorFont>
      <a:minorFont>
        <a:latin typeface="思源黑体 CN Bold"/>
        <a:ea typeface="思源黑体 CN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187C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3108</Words>
  <Application>WPS 演示</Application>
  <PresentationFormat>宽屏</PresentationFormat>
  <Paragraphs>202</Paragraphs>
  <Slides>27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Arial</vt:lpstr>
      <vt:lpstr>宋体</vt:lpstr>
      <vt:lpstr>Wingdings</vt:lpstr>
      <vt:lpstr>思源黑体 CN Bold</vt:lpstr>
      <vt:lpstr>Times New Roman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M19162</dc:creator>
  <cp:lastModifiedBy>计电二班</cp:lastModifiedBy>
  <cp:revision>240</cp:revision>
  <dcterms:created xsi:type="dcterms:W3CDTF">2022-06-07T07:57:00Z</dcterms:created>
  <dcterms:modified xsi:type="dcterms:W3CDTF">2023-06-18T12:45:51Z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15452665BB2B4A8299D0B5C59C80E0F9_11</vt:lpwstr>
  </property>
  <property fmtid="{D5CDD505-2E9C-101B-9397-08002B2CF9AE}" pid="3" name="KSOProductBuildVer">
    <vt:lpwstr>2052-11.1.0.14036</vt:lpwstr>
  </property>
  <property fmtid="{D5CDD505-2E9C-101B-9397-08002B2CF9AE}" pid="4" name="KSOTemplateUUID">
    <vt:lpwstr>v1.0_mb_yLpHW7NDqDQGI0dhjKS5eg==</vt:lpwstr>
  </property>
</Properties>
</file>